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7" r:id="rId3"/>
    <p:sldId id="258" r:id="rId4"/>
    <p:sldId id="277" r:id="rId5"/>
    <p:sldId id="276" r:id="rId6"/>
    <p:sldId id="275" r:id="rId7"/>
    <p:sldId id="274" r:id="rId8"/>
    <p:sldId id="284" r:id="rId9"/>
    <p:sldId id="285" r:id="rId10"/>
    <p:sldId id="286" r:id="rId11"/>
    <p:sldId id="287" r:id="rId12"/>
    <p:sldId id="288" r:id="rId13"/>
    <p:sldId id="289" r:id="rId14"/>
    <p:sldId id="290" r:id="rId15"/>
    <p:sldId id="307" r:id="rId16"/>
    <p:sldId id="308" r:id="rId17"/>
    <p:sldId id="291" r:id="rId18"/>
    <p:sldId id="282" r:id="rId19"/>
    <p:sldId id="326" r:id="rId20"/>
    <p:sldId id="296" r:id="rId21"/>
    <p:sldId id="327" r:id="rId22"/>
    <p:sldId id="297" r:id="rId23"/>
    <p:sldId id="328" r:id="rId24"/>
    <p:sldId id="298" r:id="rId25"/>
    <p:sldId id="329" r:id="rId26"/>
    <p:sldId id="299" r:id="rId27"/>
    <p:sldId id="300" r:id="rId28"/>
    <p:sldId id="301" r:id="rId29"/>
    <p:sldId id="303" r:id="rId30"/>
    <p:sldId id="302" r:id="rId31"/>
    <p:sldId id="292" r:id="rId32"/>
    <p:sldId id="309" r:id="rId33"/>
    <p:sldId id="319" r:id="rId34"/>
    <p:sldId id="320" r:id="rId35"/>
    <p:sldId id="321" r:id="rId36"/>
    <p:sldId id="322" r:id="rId37"/>
    <p:sldId id="330" r:id="rId38"/>
    <p:sldId id="323" r:id="rId39"/>
    <p:sldId id="324" r:id="rId40"/>
    <p:sldId id="293" r:id="rId41"/>
    <p:sldId id="318" r:id="rId42"/>
    <p:sldId id="310" r:id="rId43"/>
    <p:sldId id="311" r:id="rId44"/>
    <p:sldId id="325" r:id="rId45"/>
    <p:sldId id="315" r:id="rId46"/>
    <p:sldId id="295" r:id="rId47"/>
    <p:sldId id="331" r:id="rId48"/>
    <p:sldId id="335" r:id="rId49"/>
    <p:sldId id="363" r:id="rId50"/>
    <p:sldId id="364" r:id="rId51"/>
    <p:sldId id="365" r:id="rId52"/>
    <p:sldId id="366" r:id="rId53"/>
    <p:sldId id="367" r:id="rId54"/>
    <p:sldId id="369" r:id="rId55"/>
    <p:sldId id="370" r:id="rId56"/>
    <p:sldId id="372" r:id="rId57"/>
    <p:sldId id="371" r:id="rId58"/>
    <p:sldId id="373" r:id="rId59"/>
    <p:sldId id="374" r:id="rId60"/>
    <p:sldId id="368" r:id="rId61"/>
    <p:sldId id="375" r:id="rId62"/>
    <p:sldId id="359" r:id="rId63"/>
    <p:sldId id="376" r:id="rId64"/>
    <p:sldId id="377" r:id="rId65"/>
    <p:sldId id="378" r:id="rId66"/>
    <p:sldId id="379" r:id="rId67"/>
    <p:sldId id="380" r:id="rId68"/>
    <p:sldId id="381" r:id="rId69"/>
    <p:sldId id="393" r:id="rId70"/>
    <p:sldId id="399" r:id="rId71"/>
    <p:sldId id="362" r:id="rId72"/>
    <p:sldId id="382" r:id="rId73"/>
    <p:sldId id="384" r:id="rId74"/>
    <p:sldId id="385" r:id="rId75"/>
    <p:sldId id="386" r:id="rId76"/>
    <p:sldId id="400" r:id="rId77"/>
    <p:sldId id="387" r:id="rId78"/>
    <p:sldId id="401" r:id="rId79"/>
    <p:sldId id="361" r:id="rId80"/>
    <p:sldId id="389" r:id="rId81"/>
    <p:sldId id="390" r:id="rId82"/>
    <p:sldId id="394" r:id="rId83"/>
    <p:sldId id="396" r:id="rId84"/>
    <p:sldId id="397" r:id="rId85"/>
    <p:sldId id="383" r:id="rId86"/>
    <p:sldId id="391" r:id="rId87"/>
    <p:sldId id="398" r:id="rId88"/>
    <p:sldId id="281"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402" r:id="rId103"/>
    <p:sldId id="403" r:id="rId104"/>
    <p:sldId id="350" r:id="rId105"/>
    <p:sldId id="352" r:id="rId106"/>
    <p:sldId id="349" r:id="rId107"/>
    <p:sldId id="353" r:id="rId108"/>
    <p:sldId id="354" r:id="rId109"/>
    <p:sldId id="357" r:id="rId110"/>
    <p:sldId id="355" r:id="rId111"/>
    <p:sldId id="404" r:id="rId112"/>
    <p:sldId id="358" r:id="rId113"/>
    <p:sldId id="356" r:id="rId114"/>
    <p:sldId id="392" r:id="rId115"/>
    <p:sldId id="333" r:id="rId116"/>
    <p:sldId id="405" r:id="rId117"/>
    <p:sldId id="419" r:id="rId118"/>
    <p:sldId id="406" r:id="rId119"/>
    <p:sldId id="411" r:id="rId120"/>
    <p:sldId id="412" r:id="rId121"/>
    <p:sldId id="408" r:id="rId122"/>
    <p:sldId id="413" r:id="rId123"/>
    <p:sldId id="409" r:id="rId124"/>
    <p:sldId id="414" r:id="rId125"/>
    <p:sldId id="407" r:id="rId126"/>
    <p:sldId id="415" r:id="rId127"/>
    <p:sldId id="416" r:id="rId128"/>
    <p:sldId id="410" r:id="rId129"/>
    <p:sldId id="417" r:id="rId130"/>
    <p:sldId id="418" r:id="rId131"/>
    <p:sldId id="420" r:id="rId132"/>
    <p:sldId id="421" r:id="rId133"/>
    <p:sldId id="422" r:id="rId134"/>
    <p:sldId id="465" r:id="rId135"/>
    <p:sldId id="423" r:id="rId136"/>
    <p:sldId id="424" r:id="rId137"/>
    <p:sldId id="425" r:id="rId138"/>
    <p:sldId id="426" r:id="rId139"/>
    <p:sldId id="427" r:id="rId140"/>
    <p:sldId id="428" r:id="rId141"/>
    <p:sldId id="429" r:id="rId142"/>
    <p:sldId id="430" r:id="rId143"/>
    <p:sldId id="431" r:id="rId144"/>
    <p:sldId id="467" r:id="rId145"/>
    <p:sldId id="432" r:id="rId146"/>
    <p:sldId id="433" r:id="rId147"/>
    <p:sldId id="436" r:id="rId148"/>
    <p:sldId id="437" r:id="rId149"/>
    <p:sldId id="438" r:id="rId150"/>
    <p:sldId id="434" r:id="rId151"/>
    <p:sldId id="439" r:id="rId152"/>
    <p:sldId id="464" r:id="rId153"/>
    <p:sldId id="440" r:id="rId154"/>
    <p:sldId id="441" r:id="rId155"/>
    <p:sldId id="442" r:id="rId156"/>
    <p:sldId id="443" r:id="rId157"/>
    <p:sldId id="444" r:id="rId158"/>
    <p:sldId id="445" r:id="rId159"/>
    <p:sldId id="447" r:id="rId160"/>
    <p:sldId id="316" r:id="rId161"/>
    <p:sldId id="449" r:id="rId162"/>
    <p:sldId id="450" r:id="rId163"/>
    <p:sldId id="451" r:id="rId164"/>
    <p:sldId id="466" r:id="rId165"/>
    <p:sldId id="388" r:id="rId166"/>
    <p:sldId id="453" r:id="rId167"/>
    <p:sldId id="454" r:id="rId168"/>
    <p:sldId id="455" r:id="rId169"/>
    <p:sldId id="456" r:id="rId170"/>
    <p:sldId id="457" r:id="rId171"/>
    <p:sldId id="458" r:id="rId172"/>
    <p:sldId id="459" r:id="rId173"/>
    <p:sldId id="460" r:id="rId174"/>
    <p:sldId id="462" r:id="rId175"/>
    <p:sldId id="452" r:id="rId176"/>
    <p:sldId id="463" r:id="rId177"/>
    <p:sldId id="334" r:id="rId178"/>
    <p:sldId id="468" r:id="rId179"/>
    <p:sldId id="448" r:id="rId180"/>
    <p:sldId id="469" r:id="rId181"/>
    <p:sldId id="470" r:id="rId182"/>
    <p:sldId id="472" r:id="rId183"/>
    <p:sldId id="471" r:id="rId184"/>
    <p:sldId id="473" r:id="rId185"/>
    <p:sldId id="474" r:id="rId186"/>
    <p:sldId id="273"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3" d="100"/>
          <a:sy n="103" d="100"/>
        </p:scale>
        <p:origin x="11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anford" userId="c3b3033ba96b2921" providerId="LiveId" clId="{CEF62F22-4730-484E-B4B0-D2AB585EEDAA}"/>
    <pc:docChg chg="modSld">
      <pc:chgData name="Ron Sanford" userId="c3b3033ba96b2921" providerId="LiveId" clId="{CEF62F22-4730-484E-B4B0-D2AB585EEDAA}" dt="2018-02-06T05:01:37.233" v="0" actId="1076"/>
      <pc:docMkLst>
        <pc:docMk/>
      </pc:docMkLst>
      <pc:sldChg chg="modSp">
        <pc:chgData name="Ron Sanford" userId="c3b3033ba96b2921" providerId="LiveId" clId="{CEF62F22-4730-484E-B4B0-D2AB585EEDAA}" dt="2018-02-06T05:01:37.233" v="0" actId="1076"/>
        <pc:sldMkLst>
          <pc:docMk/>
          <pc:sldMk cId="1031231237" sldId="345"/>
        </pc:sldMkLst>
        <pc:spChg chg="mod">
          <ac:chgData name="Ron Sanford" userId="c3b3033ba96b2921" providerId="LiveId" clId="{CEF62F22-4730-484E-B4B0-D2AB585EEDAA}" dt="2018-02-06T05:01:37.233" v="0" actId="1076"/>
          <ac:spMkLst>
            <pc:docMk/>
            <pc:sldMk cId="1031231237" sldId="345"/>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EB61D-6817-4564-BA61-4D7BC1F397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AA8DC38-F25A-44DD-BC6C-C41F9269FD3B}">
      <dgm:prSet phldrT="[Text]"/>
      <dgm:spPr/>
      <dgm:t>
        <a:bodyPr/>
        <a:lstStyle/>
        <a:p>
          <a:r>
            <a:rPr lang="en-US" dirty="0"/>
            <a:t>Bible</a:t>
          </a:r>
        </a:p>
      </dgm:t>
    </dgm:pt>
    <dgm:pt modelId="{35AE26D3-579F-4BDF-A702-B0110C0327F9}" type="parTrans" cxnId="{D266A3DE-2A93-4C7C-BE81-EE5B20D1A277}">
      <dgm:prSet/>
      <dgm:spPr/>
      <dgm:t>
        <a:bodyPr/>
        <a:lstStyle/>
        <a:p>
          <a:endParaRPr lang="en-US"/>
        </a:p>
      </dgm:t>
    </dgm:pt>
    <dgm:pt modelId="{80656764-81F7-46E8-90E6-47A1272592FF}" type="sibTrans" cxnId="{D266A3DE-2A93-4C7C-BE81-EE5B20D1A277}">
      <dgm:prSet/>
      <dgm:spPr/>
      <dgm:t>
        <a:bodyPr/>
        <a:lstStyle/>
        <a:p>
          <a:endParaRPr lang="en-US"/>
        </a:p>
      </dgm:t>
    </dgm:pt>
    <dgm:pt modelId="{EEBCBCFA-C649-43C8-AF14-12BDBF179349}">
      <dgm:prSet phldrT="[Text]"/>
      <dgm:spPr/>
      <dgm:t>
        <a:bodyPr/>
        <a:lstStyle/>
        <a:p>
          <a:r>
            <a:rPr lang="en-US" dirty="0"/>
            <a:t>Science</a:t>
          </a:r>
        </a:p>
      </dgm:t>
    </dgm:pt>
    <dgm:pt modelId="{705C8DA0-14B4-4E90-BADC-E61054A7D6A5}" type="parTrans" cxnId="{367AD999-1DBB-4555-A308-DCEF489592A1}">
      <dgm:prSet/>
      <dgm:spPr/>
      <dgm:t>
        <a:bodyPr/>
        <a:lstStyle/>
        <a:p>
          <a:endParaRPr lang="en-US"/>
        </a:p>
      </dgm:t>
    </dgm:pt>
    <dgm:pt modelId="{01F99A91-B691-4061-8745-2D75764B08C4}" type="sibTrans" cxnId="{367AD999-1DBB-4555-A308-DCEF489592A1}">
      <dgm:prSet/>
      <dgm:spPr/>
      <dgm:t>
        <a:bodyPr/>
        <a:lstStyle/>
        <a:p>
          <a:endParaRPr lang="en-US"/>
        </a:p>
      </dgm:t>
    </dgm:pt>
    <dgm:pt modelId="{E9F39928-E166-4711-8791-9FBE4CCBE198}">
      <dgm:prSet phldrT="[Text]"/>
      <dgm:spPr/>
      <dgm:t>
        <a:bodyPr/>
        <a:lstStyle/>
        <a:p>
          <a:r>
            <a:rPr lang="en-US" dirty="0"/>
            <a:t>History</a:t>
          </a:r>
        </a:p>
      </dgm:t>
    </dgm:pt>
    <dgm:pt modelId="{F2A30B11-A5CB-4314-90B4-F9898FB0224C}" type="parTrans" cxnId="{115DF6CE-1CF1-4289-B0DE-6ED1B28AC755}">
      <dgm:prSet/>
      <dgm:spPr/>
      <dgm:t>
        <a:bodyPr/>
        <a:lstStyle/>
        <a:p>
          <a:endParaRPr lang="en-US"/>
        </a:p>
      </dgm:t>
    </dgm:pt>
    <dgm:pt modelId="{A29C5B7D-63F6-4B0A-A995-1F1C49CC2B7C}" type="sibTrans" cxnId="{115DF6CE-1CF1-4289-B0DE-6ED1B28AC755}">
      <dgm:prSet/>
      <dgm:spPr/>
      <dgm:t>
        <a:bodyPr/>
        <a:lstStyle/>
        <a:p>
          <a:endParaRPr lang="en-US"/>
        </a:p>
      </dgm:t>
    </dgm:pt>
    <dgm:pt modelId="{AD676C32-F010-41F4-83C0-98C547B546E5}">
      <dgm:prSet phldrT="[Text]"/>
      <dgm:spPr/>
      <dgm:t>
        <a:bodyPr/>
        <a:lstStyle/>
        <a:p>
          <a:r>
            <a:rPr lang="en-US" dirty="0"/>
            <a:t>Math</a:t>
          </a:r>
        </a:p>
      </dgm:t>
    </dgm:pt>
    <dgm:pt modelId="{B737E6AC-A281-454B-B2D9-2BED5DC19991}" type="parTrans" cxnId="{BF63F982-FB05-48C5-970E-52A2261ADE75}">
      <dgm:prSet/>
      <dgm:spPr/>
      <dgm:t>
        <a:bodyPr/>
        <a:lstStyle/>
        <a:p>
          <a:endParaRPr lang="en-US"/>
        </a:p>
      </dgm:t>
    </dgm:pt>
    <dgm:pt modelId="{EB3A0816-9B36-4CF8-A819-7A18230D6245}" type="sibTrans" cxnId="{BF63F982-FB05-48C5-970E-52A2261ADE75}">
      <dgm:prSet/>
      <dgm:spPr/>
      <dgm:t>
        <a:bodyPr/>
        <a:lstStyle/>
        <a:p>
          <a:endParaRPr lang="en-US"/>
        </a:p>
      </dgm:t>
    </dgm:pt>
    <dgm:pt modelId="{549C13A2-2AF5-42A4-989E-DA118F3A4CFB}">
      <dgm:prSet phldrT="[Text]"/>
      <dgm:spPr/>
      <dgm:t>
        <a:bodyPr/>
        <a:lstStyle/>
        <a:p>
          <a:r>
            <a:rPr lang="en-US" dirty="0"/>
            <a:t>Experience</a:t>
          </a:r>
        </a:p>
      </dgm:t>
    </dgm:pt>
    <dgm:pt modelId="{2CF5A789-B926-44A1-8E17-9F47DCBC6D2F}" type="parTrans" cxnId="{76B1BF19-A7B6-47B6-BD63-74A700EF3A54}">
      <dgm:prSet/>
      <dgm:spPr/>
      <dgm:t>
        <a:bodyPr/>
        <a:lstStyle/>
        <a:p>
          <a:endParaRPr lang="en-US"/>
        </a:p>
      </dgm:t>
    </dgm:pt>
    <dgm:pt modelId="{A08CB663-2818-4967-A9EA-90BDB8E2DCF6}" type="sibTrans" cxnId="{76B1BF19-A7B6-47B6-BD63-74A700EF3A54}">
      <dgm:prSet/>
      <dgm:spPr/>
      <dgm:t>
        <a:bodyPr/>
        <a:lstStyle/>
        <a:p>
          <a:endParaRPr lang="en-US"/>
        </a:p>
      </dgm:t>
    </dgm:pt>
    <dgm:pt modelId="{CF4F00B3-90F0-4743-B4BC-CFC35A4083EF}" type="pres">
      <dgm:prSet presAssocID="{E90EB61D-6817-4564-BA61-4D7BC1F397CD}" presName="hierChild1" presStyleCnt="0">
        <dgm:presLayoutVars>
          <dgm:chPref val="1"/>
          <dgm:dir/>
          <dgm:animOne val="branch"/>
          <dgm:animLvl val="lvl"/>
          <dgm:resizeHandles/>
        </dgm:presLayoutVars>
      </dgm:prSet>
      <dgm:spPr/>
    </dgm:pt>
    <dgm:pt modelId="{294C0E7F-8A53-42FC-8B8B-9898DD73FAA5}" type="pres">
      <dgm:prSet presAssocID="{FAA8DC38-F25A-44DD-BC6C-C41F9269FD3B}" presName="hierRoot1" presStyleCnt="0"/>
      <dgm:spPr/>
    </dgm:pt>
    <dgm:pt modelId="{C9D9DAA7-32BD-47B8-924C-A1988AF4C4D8}" type="pres">
      <dgm:prSet presAssocID="{FAA8DC38-F25A-44DD-BC6C-C41F9269FD3B}" presName="composite" presStyleCnt="0"/>
      <dgm:spPr/>
    </dgm:pt>
    <dgm:pt modelId="{C2429555-6119-4718-BD06-A7F37BFA1130}" type="pres">
      <dgm:prSet presAssocID="{FAA8DC38-F25A-44DD-BC6C-C41F9269FD3B}" presName="background" presStyleLbl="node0" presStyleIdx="0" presStyleCnt="1"/>
      <dgm:spPr/>
    </dgm:pt>
    <dgm:pt modelId="{A11EC482-B3D7-4524-B266-ACA4E6C21116}" type="pres">
      <dgm:prSet presAssocID="{FAA8DC38-F25A-44DD-BC6C-C41F9269FD3B}" presName="text" presStyleLbl="fgAcc0" presStyleIdx="0" presStyleCnt="1" custLinFactNeighborX="5556" custLinFactNeighborY="-41074">
        <dgm:presLayoutVars>
          <dgm:chPref val="3"/>
        </dgm:presLayoutVars>
      </dgm:prSet>
      <dgm:spPr/>
    </dgm:pt>
    <dgm:pt modelId="{59E55158-0D07-4938-8323-447203063EB2}" type="pres">
      <dgm:prSet presAssocID="{FAA8DC38-F25A-44DD-BC6C-C41F9269FD3B}" presName="hierChild2" presStyleCnt="0"/>
      <dgm:spPr/>
    </dgm:pt>
    <dgm:pt modelId="{8E0755DB-FF33-40A6-AE69-708E56B8C1C0}" type="pres">
      <dgm:prSet presAssocID="{705C8DA0-14B4-4E90-BADC-E61054A7D6A5}" presName="Name10" presStyleLbl="parChTrans1D2" presStyleIdx="0" presStyleCnt="4"/>
      <dgm:spPr/>
    </dgm:pt>
    <dgm:pt modelId="{78A8E744-95F8-4A65-96F3-123691EFEC0D}" type="pres">
      <dgm:prSet presAssocID="{EEBCBCFA-C649-43C8-AF14-12BDBF179349}" presName="hierRoot2" presStyleCnt="0"/>
      <dgm:spPr/>
    </dgm:pt>
    <dgm:pt modelId="{7A9ABA47-76BA-4E27-B99E-438CAD3F94B7}" type="pres">
      <dgm:prSet presAssocID="{EEBCBCFA-C649-43C8-AF14-12BDBF179349}" presName="composite2" presStyleCnt="0"/>
      <dgm:spPr/>
    </dgm:pt>
    <dgm:pt modelId="{65121F26-D834-42E4-97F4-13C682AFC67F}" type="pres">
      <dgm:prSet presAssocID="{EEBCBCFA-C649-43C8-AF14-12BDBF179349}" presName="background2" presStyleLbl="node2" presStyleIdx="0" presStyleCnt="4"/>
      <dgm:spPr/>
    </dgm:pt>
    <dgm:pt modelId="{A52A2E0C-FC20-4A5D-A60E-35EBEBC6A9D4}" type="pres">
      <dgm:prSet presAssocID="{EEBCBCFA-C649-43C8-AF14-12BDBF179349}" presName="text2" presStyleLbl="fgAcc2" presStyleIdx="0" presStyleCnt="4">
        <dgm:presLayoutVars>
          <dgm:chPref val="3"/>
        </dgm:presLayoutVars>
      </dgm:prSet>
      <dgm:spPr/>
    </dgm:pt>
    <dgm:pt modelId="{CF492CF2-3947-4A8D-885A-EDA83A77418F}" type="pres">
      <dgm:prSet presAssocID="{EEBCBCFA-C649-43C8-AF14-12BDBF179349}" presName="hierChild3" presStyleCnt="0"/>
      <dgm:spPr/>
    </dgm:pt>
    <dgm:pt modelId="{49A03872-039D-4322-8837-FB6019DD4F41}" type="pres">
      <dgm:prSet presAssocID="{F2A30B11-A5CB-4314-90B4-F9898FB0224C}" presName="Name10" presStyleLbl="parChTrans1D2" presStyleIdx="1" presStyleCnt="4"/>
      <dgm:spPr/>
    </dgm:pt>
    <dgm:pt modelId="{0A26E7BB-59FB-430B-AF62-A49503E99138}" type="pres">
      <dgm:prSet presAssocID="{E9F39928-E166-4711-8791-9FBE4CCBE198}" presName="hierRoot2" presStyleCnt="0"/>
      <dgm:spPr/>
    </dgm:pt>
    <dgm:pt modelId="{F4AF60C6-02FE-4895-B737-7E40B479FF06}" type="pres">
      <dgm:prSet presAssocID="{E9F39928-E166-4711-8791-9FBE4CCBE198}" presName="composite2" presStyleCnt="0"/>
      <dgm:spPr/>
    </dgm:pt>
    <dgm:pt modelId="{D49FF93D-DEEB-43FA-99F2-4FDF8CFE1514}" type="pres">
      <dgm:prSet presAssocID="{E9F39928-E166-4711-8791-9FBE4CCBE198}" presName="background2" presStyleLbl="node2" presStyleIdx="1" presStyleCnt="4"/>
      <dgm:spPr/>
    </dgm:pt>
    <dgm:pt modelId="{182A43B3-2440-4F62-BEA2-46CB6A901B4D}" type="pres">
      <dgm:prSet presAssocID="{E9F39928-E166-4711-8791-9FBE4CCBE198}" presName="text2" presStyleLbl="fgAcc2" presStyleIdx="1" presStyleCnt="4">
        <dgm:presLayoutVars>
          <dgm:chPref val="3"/>
        </dgm:presLayoutVars>
      </dgm:prSet>
      <dgm:spPr/>
    </dgm:pt>
    <dgm:pt modelId="{043D89A8-1BF7-4DA5-9E2D-007AAC110463}" type="pres">
      <dgm:prSet presAssocID="{E9F39928-E166-4711-8791-9FBE4CCBE198}" presName="hierChild3" presStyleCnt="0"/>
      <dgm:spPr/>
    </dgm:pt>
    <dgm:pt modelId="{AB2C514E-24E6-4DA9-BD4A-24E37743EC48}" type="pres">
      <dgm:prSet presAssocID="{B737E6AC-A281-454B-B2D9-2BED5DC19991}" presName="Name10" presStyleLbl="parChTrans1D2" presStyleIdx="2" presStyleCnt="4"/>
      <dgm:spPr/>
    </dgm:pt>
    <dgm:pt modelId="{15DD2C42-BD48-42AB-88EA-DA897B4B54EC}" type="pres">
      <dgm:prSet presAssocID="{AD676C32-F010-41F4-83C0-98C547B546E5}" presName="hierRoot2" presStyleCnt="0"/>
      <dgm:spPr/>
    </dgm:pt>
    <dgm:pt modelId="{13509066-52B3-4107-90A2-284CA70EDE90}" type="pres">
      <dgm:prSet presAssocID="{AD676C32-F010-41F4-83C0-98C547B546E5}" presName="composite2" presStyleCnt="0"/>
      <dgm:spPr/>
    </dgm:pt>
    <dgm:pt modelId="{6916118F-A103-47D4-975A-22560CBDA1F3}" type="pres">
      <dgm:prSet presAssocID="{AD676C32-F010-41F4-83C0-98C547B546E5}" presName="background2" presStyleLbl="node2" presStyleIdx="2" presStyleCnt="4"/>
      <dgm:spPr/>
    </dgm:pt>
    <dgm:pt modelId="{FB07E2DA-D5B1-4524-9032-5D002E229E66}" type="pres">
      <dgm:prSet presAssocID="{AD676C32-F010-41F4-83C0-98C547B546E5}" presName="text2" presStyleLbl="fgAcc2" presStyleIdx="2" presStyleCnt="4">
        <dgm:presLayoutVars>
          <dgm:chPref val="3"/>
        </dgm:presLayoutVars>
      </dgm:prSet>
      <dgm:spPr/>
    </dgm:pt>
    <dgm:pt modelId="{F48E13AB-D8DA-4840-92A6-CFECAA25F756}" type="pres">
      <dgm:prSet presAssocID="{AD676C32-F010-41F4-83C0-98C547B546E5}" presName="hierChild3" presStyleCnt="0"/>
      <dgm:spPr/>
    </dgm:pt>
    <dgm:pt modelId="{35C8C32C-3151-4EC9-8386-883B4B1609A4}" type="pres">
      <dgm:prSet presAssocID="{2CF5A789-B926-44A1-8E17-9F47DCBC6D2F}" presName="Name10" presStyleLbl="parChTrans1D2" presStyleIdx="3" presStyleCnt="4"/>
      <dgm:spPr/>
    </dgm:pt>
    <dgm:pt modelId="{94508438-0795-4726-B78D-24DF9EA97F5C}" type="pres">
      <dgm:prSet presAssocID="{549C13A2-2AF5-42A4-989E-DA118F3A4CFB}" presName="hierRoot2" presStyleCnt="0"/>
      <dgm:spPr/>
    </dgm:pt>
    <dgm:pt modelId="{4DD7EA69-3FD4-43EF-9559-2DEE3CB3B7E1}" type="pres">
      <dgm:prSet presAssocID="{549C13A2-2AF5-42A4-989E-DA118F3A4CFB}" presName="composite2" presStyleCnt="0"/>
      <dgm:spPr/>
    </dgm:pt>
    <dgm:pt modelId="{AD7046E8-431A-47BA-BDA7-384F4B281A71}" type="pres">
      <dgm:prSet presAssocID="{549C13A2-2AF5-42A4-989E-DA118F3A4CFB}" presName="background2" presStyleLbl="node2" presStyleIdx="3" presStyleCnt="4"/>
      <dgm:spPr/>
    </dgm:pt>
    <dgm:pt modelId="{8C59758B-37C7-47DD-9625-918B028D1972}" type="pres">
      <dgm:prSet presAssocID="{549C13A2-2AF5-42A4-989E-DA118F3A4CFB}" presName="text2" presStyleLbl="fgAcc2" presStyleIdx="3" presStyleCnt="4" custLinFactNeighborX="3069">
        <dgm:presLayoutVars>
          <dgm:chPref val="3"/>
        </dgm:presLayoutVars>
      </dgm:prSet>
      <dgm:spPr/>
    </dgm:pt>
    <dgm:pt modelId="{65CD8997-1A1C-45E8-91C7-54F11EE844E8}" type="pres">
      <dgm:prSet presAssocID="{549C13A2-2AF5-42A4-989E-DA118F3A4CFB}" presName="hierChild3" presStyleCnt="0"/>
      <dgm:spPr/>
    </dgm:pt>
  </dgm:ptLst>
  <dgm:cxnLst>
    <dgm:cxn modelId="{7D797001-BE2F-4363-9F51-7A5CF9040618}" type="presOf" srcId="{705C8DA0-14B4-4E90-BADC-E61054A7D6A5}" destId="{8E0755DB-FF33-40A6-AE69-708E56B8C1C0}" srcOrd="0" destOrd="0" presId="urn:microsoft.com/office/officeart/2005/8/layout/hierarchy1"/>
    <dgm:cxn modelId="{D4715802-EABB-48EE-9371-AED74C83B6B3}" type="presOf" srcId="{E9F39928-E166-4711-8791-9FBE4CCBE198}" destId="{182A43B3-2440-4F62-BEA2-46CB6A901B4D}" srcOrd="0" destOrd="0" presId="urn:microsoft.com/office/officeart/2005/8/layout/hierarchy1"/>
    <dgm:cxn modelId="{5959AA0A-066D-4277-8CCA-179B35788087}" type="presOf" srcId="{E90EB61D-6817-4564-BA61-4D7BC1F397CD}" destId="{CF4F00B3-90F0-4743-B4BC-CFC35A4083EF}" srcOrd="0" destOrd="0" presId="urn:microsoft.com/office/officeart/2005/8/layout/hierarchy1"/>
    <dgm:cxn modelId="{72E8E113-7B07-45E8-BD62-287FA8200875}" type="presOf" srcId="{B737E6AC-A281-454B-B2D9-2BED5DC19991}" destId="{AB2C514E-24E6-4DA9-BD4A-24E37743EC48}" srcOrd="0" destOrd="0" presId="urn:microsoft.com/office/officeart/2005/8/layout/hierarchy1"/>
    <dgm:cxn modelId="{1BCCC118-5333-4D9E-9C52-17FDEA31162B}" type="presOf" srcId="{AD676C32-F010-41F4-83C0-98C547B546E5}" destId="{FB07E2DA-D5B1-4524-9032-5D002E229E66}" srcOrd="0" destOrd="0" presId="urn:microsoft.com/office/officeart/2005/8/layout/hierarchy1"/>
    <dgm:cxn modelId="{76B1BF19-A7B6-47B6-BD63-74A700EF3A54}" srcId="{FAA8DC38-F25A-44DD-BC6C-C41F9269FD3B}" destId="{549C13A2-2AF5-42A4-989E-DA118F3A4CFB}" srcOrd="3" destOrd="0" parTransId="{2CF5A789-B926-44A1-8E17-9F47DCBC6D2F}" sibTransId="{A08CB663-2818-4967-A9EA-90BDB8E2DCF6}"/>
    <dgm:cxn modelId="{85B88B42-5FF7-49B5-AF2F-6F7E39D03682}" type="presOf" srcId="{FAA8DC38-F25A-44DD-BC6C-C41F9269FD3B}" destId="{A11EC482-B3D7-4524-B266-ACA4E6C21116}" srcOrd="0" destOrd="0" presId="urn:microsoft.com/office/officeart/2005/8/layout/hierarchy1"/>
    <dgm:cxn modelId="{6CDFF753-7AED-40D6-80E9-CC1C032E1EED}" type="presOf" srcId="{2CF5A789-B926-44A1-8E17-9F47DCBC6D2F}" destId="{35C8C32C-3151-4EC9-8386-883B4B1609A4}" srcOrd="0" destOrd="0" presId="urn:microsoft.com/office/officeart/2005/8/layout/hierarchy1"/>
    <dgm:cxn modelId="{BF63F982-FB05-48C5-970E-52A2261ADE75}" srcId="{FAA8DC38-F25A-44DD-BC6C-C41F9269FD3B}" destId="{AD676C32-F010-41F4-83C0-98C547B546E5}" srcOrd="2" destOrd="0" parTransId="{B737E6AC-A281-454B-B2D9-2BED5DC19991}" sibTransId="{EB3A0816-9B36-4CF8-A819-7A18230D6245}"/>
    <dgm:cxn modelId="{367AD999-1DBB-4555-A308-DCEF489592A1}" srcId="{FAA8DC38-F25A-44DD-BC6C-C41F9269FD3B}" destId="{EEBCBCFA-C649-43C8-AF14-12BDBF179349}" srcOrd="0" destOrd="0" parTransId="{705C8DA0-14B4-4E90-BADC-E61054A7D6A5}" sibTransId="{01F99A91-B691-4061-8745-2D75764B08C4}"/>
    <dgm:cxn modelId="{115DF6CE-1CF1-4289-B0DE-6ED1B28AC755}" srcId="{FAA8DC38-F25A-44DD-BC6C-C41F9269FD3B}" destId="{E9F39928-E166-4711-8791-9FBE4CCBE198}" srcOrd="1" destOrd="0" parTransId="{F2A30B11-A5CB-4314-90B4-F9898FB0224C}" sibTransId="{A29C5B7D-63F6-4B0A-A995-1F1C49CC2B7C}"/>
    <dgm:cxn modelId="{D266A3DE-2A93-4C7C-BE81-EE5B20D1A277}" srcId="{E90EB61D-6817-4564-BA61-4D7BC1F397CD}" destId="{FAA8DC38-F25A-44DD-BC6C-C41F9269FD3B}" srcOrd="0" destOrd="0" parTransId="{35AE26D3-579F-4BDF-A702-B0110C0327F9}" sibTransId="{80656764-81F7-46E8-90E6-47A1272592FF}"/>
    <dgm:cxn modelId="{10A3FEED-AC74-47A6-BE75-C215653D9EDF}" type="presOf" srcId="{EEBCBCFA-C649-43C8-AF14-12BDBF179349}" destId="{A52A2E0C-FC20-4A5D-A60E-35EBEBC6A9D4}" srcOrd="0" destOrd="0" presId="urn:microsoft.com/office/officeart/2005/8/layout/hierarchy1"/>
    <dgm:cxn modelId="{AF9FE7F4-4484-46D3-82AD-4DFDE5ECACFD}" type="presOf" srcId="{F2A30B11-A5CB-4314-90B4-F9898FB0224C}" destId="{49A03872-039D-4322-8837-FB6019DD4F41}" srcOrd="0" destOrd="0" presId="urn:microsoft.com/office/officeart/2005/8/layout/hierarchy1"/>
    <dgm:cxn modelId="{6C9625FE-6AF7-4876-811A-B7CC16750E5A}" type="presOf" srcId="{549C13A2-2AF5-42A4-989E-DA118F3A4CFB}" destId="{8C59758B-37C7-47DD-9625-918B028D1972}" srcOrd="0" destOrd="0" presId="urn:microsoft.com/office/officeart/2005/8/layout/hierarchy1"/>
    <dgm:cxn modelId="{2A909058-B0D0-4C94-B2F3-2C4268A7D78D}" type="presParOf" srcId="{CF4F00B3-90F0-4743-B4BC-CFC35A4083EF}" destId="{294C0E7F-8A53-42FC-8B8B-9898DD73FAA5}" srcOrd="0" destOrd="0" presId="urn:microsoft.com/office/officeart/2005/8/layout/hierarchy1"/>
    <dgm:cxn modelId="{33C878F1-48BC-43CC-AB26-622D7261B8D3}" type="presParOf" srcId="{294C0E7F-8A53-42FC-8B8B-9898DD73FAA5}" destId="{C9D9DAA7-32BD-47B8-924C-A1988AF4C4D8}" srcOrd="0" destOrd="0" presId="urn:microsoft.com/office/officeart/2005/8/layout/hierarchy1"/>
    <dgm:cxn modelId="{C8557476-9F7F-496B-BF4A-36717E01963F}" type="presParOf" srcId="{C9D9DAA7-32BD-47B8-924C-A1988AF4C4D8}" destId="{C2429555-6119-4718-BD06-A7F37BFA1130}" srcOrd="0" destOrd="0" presId="urn:microsoft.com/office/officeart/2005/8/layout/hierarchy1"/>
    <dgm:cxn modelId="{137CF9A9-8AD1-4F11-B23A-E10BA0A1C1C7}" type="presParOf" srcId="{C9D9DAA7-32BD-47B8-924C-A1988AF4C4D8}" destId="{A11EC482-B3D7-4524-B266-ACA4E6C21116}" srcOrd="1" destOrd="0" presId="urn:microsoft.com/office/officeart/2005/8/layout/hierarchy1"/>
    <dgm:cxn modelId="{B3370A86-8009-4677-9197-FB3AF7FCE4D6}" type="presParOf" srcId="{294C0E7F-8A53-42FC-8B8B-9898DD73FAA5}" destId="{59E55158-0D07-4938-8323-447203063EB2}" srcOrd="1" destOrd="0" presId="urn:microsoft.com/office/officeart/2005/8/layout/hierarchy1"/>
    <dgm:cxn modelId="{16A3A8A7-24E1-405F-A46C-89129DC32537}" type="presParOf" srcId="{59E55158-0D07-4938-8323-447203063EB2}" destId="{8E0755DB-FF33-40A6-AE69-708E56B8C1C0}" srcOrd="0" destOrd="0" presId="urn:microsoft.com/office/officeart/2005/8/layout/hierarchy1"/>
    <dgm:cxn modelId="{BF7F7C04-CC93-4880-A4A1-344BA79E8E59}" type="presParOf" srcId="{59E55158-0D07-4938-8323-447203063EB2}" destId="{78A8E744-95F8-4A65-96F3-123691EFEC0D}" srcOrd="1" destOrd="0" presId="urn:microsoft.com/office/officeart/2005/8/layout/hierarchy1"/>
    <dgm:cxn modelId="{EDBF74FC-B6E4-42BB-AABB-50084C1A0DF5}" type="presParOf" srcId="{78A8E744-95F8-4A65-96F3-123691EFEC0D}" destId="{7A9ABA47-76BA-4E27-B99E-438CAD3F94B7}" srcOrd="0" destOrd="0" presId="urn:microsoft.com/office/officeart/2005/8/layout/hierarchy1"/>
    <dgm:cxn modelId="{3F63E0AE-7E6C-464C-928C-120813B37D31}" type="presParOf" srcId="{7A9ABA47-76BA-4E27-B99E-438CAD3F94B7}" destId="{65121F26-D834-42E4-97F4-13C682AFC67F}" srcOrd="0" destOrd="0" presId="urn:microsoft.com/office/officeart/2005/8/layout/hierarchy1"/>
    <dgm:cxn modelId="{EF22AE8D-93DB-41E7-83EB-ED6B84913F2B}" type="presParOf" srcId="{7A9ABA47-76BA-4E27-B99E-438CAD3F94B7}" destId="{A52A2E0C-FC20-4A5D-A60E-35EBEBC6A9D4}" srcOrd="1" destOrd="0" presId="urn:microsoft.com/office/officeart/2005/8/layout/hierarchy1"/>
    <dgm:cxn modelId="{00457DC1-D34D-453B-81CA-63551318EB1C}" type="presParOf" srcId="{78A8E744-95F8-4A65-96F3-123691EFEC0D}" destId="{CF492CF2-3947-4A8D-885A-EDA83A77418F}" srcOrd="1" destOrd="0" presId="urn:microsoft.com/office/officeart/2005/8/layout/hierarchy1"/>
    <dgm:cxn modelId="{AD789038-DF1F-4FCA-A6BF-6067E0F77100}" type="presParOf" srcId="{59E55158-0D07-4938-8323-447203063EB2}" destId="{49A03872-039D-4322-8837-FB6019DD4F41}" srcOrd="2" destOrd="0" presId="urn:microsoft.com/office/officeart/2005/8/layout/hierarchy1"/>
    <dgm:cxn modelId="{9FB921E5-CBA9-4D42-BC51-9256AAD2D4BB}" type="presParOf" srcId="{59E55158-0D07-4938-8323-447203063EB2}" destId="{0A26E7BB-59FB-430B-AF62-A49503E99138}" srcOrd="3" destOrd="0" presId="urn:microsoft.com/office/officeart/2005/8/layout/hierarchy1"/>
    <dgm:cxn modelId="{9FCE645C-E5E7-4789-850A-75CC3FF1B9E4}" type="presParOf" srcId="{0A26E7BB-59FB-430B-AF62-A49503E99138}" destId="{F4AF60C6-02FE-4895-B737-7E40B479FF06}" srcOrd="0" destOrd="0" presId="urn:microsoft.com/office/officeart/2005/8/layout/hierarchy1"/>
    <dgm:cxn modelId="{486AE2A0-AB6F-4621-8F09-2926C3CB4087}" type="presParOf" srcId="{F4AF60C6-02FE-4895-B737-7E40B479FF06}" destId="{D49FF93D-DEEB-43FA-99F2-4FDF8CFE1514}" srcOrd="0" destOrd="0" presId="urn:microsoft.com/office/officeart/2005/8/layout/hierarchy1"/>
    <dgm:cxn modelId="{FC2A8EF1-A3B0-4E02-9BD3-6B4D7D08897E}" type="presParOf" srcId="{F4AF60C6-02FE-4895-B737-7E40B479FF06}" destId="{182A43B3-2440-4F62-BEA2-46CB6A901B4D}" srcOrd="1" destOrd="0" presId="urn:microsoft.com/office/officeart/2005/8/layout/hierarchy1"/>
    <dgm:cxn modelId="{2D105045-A008-43CF-A8B8-D2DCCA52DB1F}" type="presParOf" srcId="{0A26E7BB-59FB-430B-AF62-A49503E99138}" destId="{043D89A8-1BF7-4DA5-9E2D-007AAC110463}" srcOrd="1" destOrd="0" presId="urn:microsoft.com/office/officeart/2005/8/layout/hierarchy1"/>
    <dgm:cxn modelId="{1981DD7B-3583-4C21-B41C-8253964D61B0}" type="presParOf" srcId="{59E55158-0D07-4938-8323-447203063EB2}" destId="{AB2C514E-24E6-4DA9-BD4A-24E37743EC48}" srcOrd="4" destOrd="0" presId="urn:microsoft.com/office/officeart/2005/8/layout/hierarchy1"/>
    <dgm:cxn modelId="{B154F133-5B0A-4EBD-B606-60C3417C4B8B}" type="presParOf" srcId="{59E55158-0D07-4938-8323-447203063EB2}" destId="{15DD2C42-BD48-42AB-88EA-DA897B4B54EC}" srcOrd="5" destOrd="0" presId="urn:microsoft.com/office/officeart/2005/8/layout/hierarchy1"/>
    <dgm:cxn modelId="{A4FBE4C6-D46F-445C-B496-A00911FFC139}" type="presParOf" srcId="{15DD2C42-BD48-42AB-88EA-DA897B4B54EC}" destId="{13509066-52B3-4107-90A2-284CA70EDE90}" srcOrd="0" destOrd="0" presId="urn:microsoft.com/office/officeart/2005/8/layout/hierarchy1"/>
    <dgm:cxn modelId="{5169F3AF-A3C3-42DD-A56A-5A87BC52ED2C}" type="presParOf" srcId="{13509066-52B3-4107-90A2-284CA70EDE90}" destId="{6916118F-A103-47D4-975A-22560CBDA1F3}" srcOrd="0" destOrd="0" presId="urn:microsoft.com/office/officeart/2005/8/layout/hierarchy1"/>
    <dgm:cxn modelId="{E99DB134-20DC-4C21-87B5-F9C700C10F5D}" type="presParOf" srcId="{13509066-52B3-4107-90A2-284CA70EDE90}" destId="{FB07E2DA-D5B1-4524-9032-5D002E229E66}" srcOrd="1" destOrd="0" presId="urn:microsoft.com/office/officeart/2005/8/layout/hierarchy1"/>
    <dgm:cxn modelId="{66E98F3D-36E8-49C6-A599-F6BDFE310534}" type="presParOf" srcId="{15DD2C42-BD48-42AB-88EA-DA897B4B54EC}" destId="{F48E13AB-D8DA-4840-92A6-CFECAA25F756}" srcOrd="1" destOrd="0" presId="urn:microsoft.com/office/officeart/2005/8/layout/hierarchy1"/>
    <dgm:cxn modelId="{DA862AF3-BD8F-4DB7-9813-39D5BE7B4B79}" type="presParOf" srcId="{59E55158-0D07-4938-8323-447203063EB2}" destId="{35C8C32C-3151-4EC9-8386-883B4B1609A4}" srcOrd="6" destOrd="0" presId="urn:microsoft.com/office/officeart/2005/8/layout/hierarchy1"/>
    <dgm:cxn modelId="{4A6FC42F-C666-4417-8331-BF78518795FF}" type="presParOf" srcId="{59E55158-0D07-4938-8323-447203063EB2}" destId="{94508438-0795-4726-B78D-24DF9EA97F5C}" srcOrd="7" destOrd="0" presId="urn:microsoft.com/office/officeart/2005/8/layout/hierarchy1"/>
    <dgm:cxn modelId="{983F0C33-0060-43BE-A6CB-AC2F9CC47865}" type="presParOf" srcId="{94508438-0795-4726-B78D-24DF9EA97F5C}" destId="{4DD7EA69-3FD4-43EF-9559-2DEE3CB3B7E1}" srcOrd="0" destOrd="0" presId="urn:microsoft.com/office/officeart/2005/8/layout/hierarchy1"/>
    <dgm:cxn modelId="{B0F8D7AB-ACDA-4DA0-BB26-F1C470D748D2}" type="presParOf" srcId="{4DD7EA69-3FD4-43EF-9559-2DEE3CB3B7E1}" destId="{AD7046E8-431A-47BA-BDA7-384F4B281A71}" srcOrd="0" destOrd="0" presId="urn:microsoft.com/office/officeart/2005/8/layout/hierarchy1"/>
    <dgm:cxn modelId="{7D0ABAD0-1E02-463C-B388-3F36A910ACA6}" type="presParOf" srcId="{4DD7EA69-3FD4-43EF-9559-2DEE3CB3B7E1}" destId="{8C59758B-37C7-47DD-9625-918B028D1972}" srcOrd="1" destOrd="0" presId="urn:microsoft.com/office/officeart/2005/8/layout/hierarchy1"/>
    <dgm:cxn modelId="{109920F5-7A85-4A02-8570-F04F351A03F5}" type="presParOf" srcId="{94508438-0795-4726-B78D-24DF9EA97F5C}" destId="{65CD8997-1A1C-45E8-91C7-54F11EE844E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0EB61D-6817-4564-BA61-4D7BC1F397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AA8DC38-F25A-44DD-BC6C-C41F9269FD3B}">
      <dgm:prSet phldrT="[Text]"/>
      <dgm:spPr/>
      <dgm:t>
        <a:bodyPr/>
        <a:lstStyle/>
        <a:p>
          <a:r>
            <a:rPr lang="en-US" dirty="0"/>
            <a:t>Bible</a:t>
          </a:r>
        </a:p>
      </dgm:t>
    </dgm:pt>
    <dgm:pt modelId="{35AE26D3-579F-4BDF-A702-B0110C0327F9}" type="parTrans" cxnId="{D266A3DE-2A93-4C7C-BE81-EE5B20D1A277}">
      <dgm:prSet/>
      <dgm:spPr/>
      <dgm:t>
        <a:bodyPr/>
        <a:lstStyle/>
        <a:p>
          <a:endParaRPr lang="en-US"/>
        </a:p>
      </dgm:t>
    </dgm:pt>
    <dgm:pt modelId="{80656764-81F7-46E8-90E6-47A1272592FF}" type="sibTrans" cxnId="{D266A3DE-2A93-4C7C-BE81-EE5B20D1A277}">
      <dgm:prSet/>
      <dgm:spPr/>
      <dgm:t>
        <a:bodyPr/>
        <a:lstStyle/>
        <a:p>
          <a:endParaRPr lang="en-US"/>
        </a:p>
      </dgm:t>
    </dgm:pt>
    <dgm:pt modelId="{EEBCBCFA-C649-43C8-AF14-12BDBF179349}">
      <dgm:prSet phldrT="[Text]"/>
      <dgm:spPr/>
      <dgm:t>
        <a:bodyPr/>
        <a:lstStyle/>
        <a:p>
          <a:r>
            <a:rPr lang="en-US" dirty="0"/>
            <a:t>Science</a:t>
          </a:r>
        </a:p>
      </dgm:t>
    </dgm:pt>
    <dgm:pt modelId="{705C8DA0-14B4-4E90-BADC-E61054A7D6A5}" type="parTrans" cxnId="{367AD999-1DBB-4555-A308-DCEF489592A1}">
      <dgm:prSet/>
      <dgm:spPr/>
      <dgm:t>
        <a:bodyPr/>
        <a:lstStyle/>
        <a:p>
          <a:endParaRPr lang="en-US"/>
        </a:p>
      </dgm:t>
    </dgm:pt>
    <dgm:pt modelId="{01F99A91-B691-4061-8745-2D75764B08C4}" type="sibTrans" cxnId="{367AD999-1DBB-4555-A308-DCEF489592A1}">
      <dgm:prSet/>
      <dgm:spPr/>
      <dgm:t>
        <a:bodyPr/>
        <a:lstStyle/>
        <a:p>
          <a:endParaRPr lang="en-US"/>
        </a:p>
      </dgm:t>
    </dgm:pt>
    <dgm:pt modelId="{E9F39928-E166-4711-8791-9FBE4CCBE198}">
      <dgm:prSet phldrT="[Text]"/>
      <dgm:spPr/>
      <dgm:t>
        <a:bodyPr/>
        <a:lstStyle/>
        <a:p>
          <a:r>
            <a:rPr lang="en-US" dirty="0"/>
            <a:t>History</a:t>
          </a:r>
        </a:p>
      </dgm:t>
    </dgm:pt>
    <dgm:pt modelId="{F2A30B11-A5CB-4314-90B4-F9898FB0224C}" type="parTrans" cxnId="{115DF6CE-1CF1-4289-B0DE-6ED1B28AC755}">
      <dgm:prSet/>
      <dgm:spPr/>
      <dgm:t>
        <a:bodyPr/>
        <a:lstStyle/>
        <a:p>
          <a:endParaRPr lang="en-US"/>
        </a:p>
      </dgm:t>
    </dgm:pt>
    <dgm:pt modelId="{A29C5B7D-63F6-4B0A-A995-1F1C49CC2B7C}" type="sibTrans" cxnId="{115DF6CE-1CF1-4289-B0DE-6ED1B28AC755}">
      <dgm:prSet/>
      <dgm:spPr/>
      <dgm:t>
        <a:bodyPr/>
        <a:lstStyle/>
        <a:p>
          <a:endParaRPr lang="en-US"/>
        </a:p>
      </dgm:t>
    </dgm:pt>
    <dgm:pt modelId="{AD676C32-F010-41F4-83C0-98C547B546E5}">
      <dgm:prSet phldrT="[Text]"/>
      <dgm:spPr/>
      <dgm:t>
        <a:bodyPr/>
        <a:lstStyle/>
        <a:p>
          <a:r>
            <a:rPr lang="en-US" dirty="0"/>
            <a:t>Math</a:t>
          </a:r>
        </a:p>
      </dgm:t>
    </dgm:pt>
    <dgm:pt modelId="{B737E6AC-A281-454B-B2D9-2BED5DC19991}" type="parTrans" cxnId="{BF63F982-FB05-48C5-970E-52A2261ADE75}">
      <dgm:prSet/>
      <dgm:spPr/>
      <dgm:t>
        <a:bodyPr/>
        <a:lstStyle/>
        <a:p>
          <a:endParaRPr lang="en-US"/>
        </a:p>
      </dgm:t>
    </dgm:pt>
    <dgm:pt modelId="{EB3A0816-9B36-4CF8-A819-7A18230D6245}" type="sibTrans" cxnId="{BF63F982-FB05-48C5-970E-52A2261ADE75}">
      <dgm:prSet/>
      <dgm:spPr/>
      <dgm:t>
        <a:bodyPr/>
        <a:lstStyle/>
        <a:p>
          <a:endParaRPr lang="en-US"/>
        </a:p>
      </dgm:t>
    </dgm:pt>
    <dgm:pt modelId="{549C13A2-2AF5-42A4-989E-DA118F3A4CFB}">
      <dgm:prSet phldrT="[Text]"/>
      <dgm:spPr/>
      <dgm:t>
        <a:bodyPr/>
        <a:lstStyle/>
        <a:p>
          <a:r>
            <a:rPr lang="en-US" dirty="0"/>
            <a:t>Experience</a:t>
          </a:r>
        </a:p>
      </dgm:t>
    </dgm:pt>
    <dgm:pt modelId="{2CF5A789-B926-44A1-8E17-9F47DCBC6D2F}" type="parTrans" cxnId="{76B1BF19-A7B6-47B6-BD63-74A700EF3A54}">
      <dgm:prSet/>
      <dgm:spPr/>
      <dgm:t>
        <a:bodyPr/>
        <a:lstStyle/>
        <a:p>
          <a:endParaRPr lang="en-US"/>
        </a:p>
      </dgm:t>
    </dgm:pt>
    <dgm:pt modelId="{A08CB663-2818-4967-A9EA-90BDB8E2DCF6}" type="sibTrans" cxnId="{76B1BF19-A7B6-47B6-BD63-74A700EF3A54}">
      <dgm:prSet/>
      <dgm:spPr/>
      <dgm:t>
        <a:bodyPr/>
        <a:lstStyle/>
        <a:p>
          <a:endParaRPr lang="en-US"/>
        </a:p>
      </dgm:t>
    </dgm:pt>
    <dgm:pt modelId="{CF4F00B3-90F0-4743-B4BC-CFC35A4083EF}" type="pres">
      <dgm:prSet presAssocID="{E90EB61D-6817-4564-BA61-4D7BC1F397CD}" presName="hierChild1" presStyleCnt="0">
        <dgm:presLayoutVars>
          <dgm:chPref val="1"/>
          <dgm:dir/>
          <dgm:animOne val="branch"/>
          <dgm:animLvl val="lvl"/>
          <dgm:resizeHandles/>
        </dgm:presLayoutVars>
      </dgm:prSet>
      <dgm:spPr/>
    </dgm:pt>
    <dgm:pt modelId="{294C0E7F-8A53-42FC-8B8B-9898DD73FAA5}" type="pres">
      <dgm:prSet presAssocID="{FAA8DC38-F25A-44DD-BC6C-C41F9269FD3B}" presName="hierRoot1" presStyleCnt="0"/>
      <dgm:spPr/>
    </dgm:pt>
    <dgm:pt modelId="{C9D9DAA7-32BD-47B8-924C-A1988AF4C4D8}" type="pres">
      <dgm:prSet presAssocID="{FAA8DC38-F25A-44DD-BC6C-C41F9269FD3B}" presName="composite" presStyleCnt="0"/>
      <dgm:spPr/>
    </dgm:pt>
    <dgm:pt modelId="{C2429555-6119-4718-BD06-A7F37BFA1130}" type="pres">
      <dgm:prSet presAssocID="{FAA8DC38-F25A-44DD-BC6C-C41F9269FD3B}" presName="background" presStyleLbl="node0" presStyleIdx="0" presStyleCnt="5"/>
      <dgm:spPr/>
    </dgm:pt>
    <dgm:pt modelId="{A11EC482-B3D7-4524-B266-ACA4E6C21116}" type="pres">
      <dgm:prSet presAssocID="{FAA8DC38-F25A-44DD-BC6C-C41F9269FD3B}" presName="text" presStyleLbl="fgAcc0" presStyleIdx="0" presStyleCnt="5" custLinFactNeighborX="2488" custLinFactNeighborY="1">
        <dgm:presLayoutVars>
          <dgm:chPref val="3"/>
        </dgm:presLayoutVars>
      </dgm:prSet>
      <dgm:spPr/>
    </dgm:pt>
    <dgm:pt modelId="{59E55158-0D07-4938-8323-447203063EB2}" type="pres">
      <dgm:prSet presAssocID="{FAA8DC38-F25A-44DD-BC6C-C41F9269FD3B}" presName="hierChild2" presStyleCnt="0"/>
      <dgm:spPr/>
    </dgm:pt>
    <dgm:pt modelId="{EFCEED58-281F-4C0F-9E0F-4C529D88B873}" type="pres">
      <dgm:prSet presAssocID="{EEBCBCFA-C649-43C8-AF14-12BDBF179349}" presName="hierRoot1" presStyleCnt="0"/>
      <dgm:spPr/>
    </dgm:pt>
    <dgm:pt modelId="{63C31120-C7C0-4B94-96EF-9525C428A29D}" type="pres">
      <dgm:prSet presAssocID="{EEBCBCFA-C649-43C8-AF14-12BDBF179349}" presName="composite" presStyleCnt="0"/>
      <dgm:spPr/>
    </dgm:pt>
    <dgm:pt modelId="{A2A31C79-6EB4-4415-8E97-840B86477DE5}" type="pres">
      <dgm:prSet presAssocID="{EEBCBCFA-C649-43C8-AF14-12BDBF179349}" presName="background" presStyleLbl="node0" presStyleIdx="1" presStyleCnt="5"/>
      <dgm:spPr/>
    </dgm:pt>
    <dgm:pt modelId="{0FA7DAAA-CA81-45D2-9AA0-95E75BD5C147}" type="pres">
      <dgm:prSet presAssocID="{EEBCBCFA-C649-43C8-AF14-12BDBF179349}" presName="text" presStyleLbl="fgAcc0" presStyleIdx="1" presStyleCnt="5">
        <dgm:presLayoutVars>
          <dgm:chPref val="3"/>
        </dgm:presLayoutVars>
      </dgm:prSet>
      <dgm:spPr/>
    </dgm:pt>
    <dgm:pt modelId="{842EA4A3-4B57-4CAA-8449-B5CEF0EE5A0D}" type="pres">
      <dgm:prSet presAssocID="{EEBCBCFA-C649-43C8-AF14-12BDBF179349}" presName="hierChild2" presStyleCnt="0"/>
      <dgm:spPr/>
    </dgm:pt>
    <dgm:pt modelId="{4F235867-A011-4F0F-9C8C-3E29FB5346D6}" type="pres">
      <dgm:prSet presAssocID="{E9F39928-E166-4711-8791-9FBE4CCBE198}" presName="hierRoot1" presStyleCnt="0"/>
      <dgm:spPr/>
    </dgm:pt>
    <dgm:pt modelId="{C5332549-BAB7-4D17-B467-493C6CE401F0}" type="pres">
      <dgm:prSet presAssocID="{E9F39928-E166-4711-8791-9FBE4CCBE198}" presName="composite" presStyleCnt="0"/>
      <dgm:spPr/>
    </dgm:pt>
    <dgm:pt modelId="{1D128643-3D8E-41B8-B41D-31CA3E1F96BC}" type="pres">
      <dgm:prSet presAssocID="{E9F39928-E166-4711-8791-9FBE4CCBE198}" presName="background" presStyleLbl="node0" presStyleIdx="2" presStyleCnt="5"/>
      <dgm:spPr/>
    </dgm:pt>
    <dgm:pt modelId="{01D80245-5315-482F-BD0C-341B953EC94A}" type="pres">
      <dgm:prSet presAssocID="{E9F39928-E166-4711-8791-9FBE4CCBE198}" presName="text" presStyleLbl="fgAcc0" presStyleIdx="2" presStyleCnt="5">
        <dgm:presLayoutVars>
          <dgm:chPref val="3"/>
        </dgm:presLayoutVars>
      </dgm:prSet>
      <dgm:spPr/>
    </dgm:pt>
    <dgm:pt modelId="{4C24F1FD-8953-4F35-8911-58FB5310C4E0}" type="pres">
      <dgm:prSet presAssocID="{E9F39928-E166-4711-8791-9FBE4CCBE198}" presName="hierChild2" presStyleCnt="0"/>
      <dgm:spPr/>
    </dgm:pt>
    <dgm:pt modelId="{C72D0CB7-47EF-47C8-B99C-DC18F9E8A952}" type="pres">
      <dgm:prSet presAssocID="{AD676C32-F010-41F4-83C0-98C547B546E5}" presName="hierRoot1" presStyleCnt="0"/>
      <dgm:spPr/>
    </dgm:pt>
    <dgm:pt modelId="{8F430358-52F0-4FA8-A69A-46DEA507E87F}" type="pres">
      <dgm:prSet presAssocID="{AD676C32-F010-41F4-83C0-98C547B546E5}" presName="composite" presStyleCnt="0"/>
      <dgm:spPr/>
    </dgm:pt>
    <dgm:pt modelId="{F8C481C4-0641-4746-B261-60A07AB4ACC3}" type="pres">
      <dgm:prSet presAssocID="{AD676C32-F010-41F4-83C0-98C547B546E5}" presName="background" presStyleLbl="node0" presStyleIdx="3" presStyleCnt="5"/>
      <dgm:spPr/>
    </dgm:pt>
    <dgm:pt modelId="{0E8F2CB7-5CB8-4600-9CB6-9C03AFBFA92E}" type="pres">
      <dgm:prSet presAssocID="{AD676C32-F010-41F4-83C0-98C547B546E5}" presName="text" presStyleLbl="fgAcc0" presStyleIdx="3" presStyleCnt="5">
        <dgm:presLayoutVars>
          <dgm:chPref val="3"/>
        </dgm:presLayoutVars>
      </dgm:prSet>
      <dgm:spPr/>
    </dgm:pt>
    <dgm:pt modelId="{B4435D69-A51E-46BC-BFB8-0413F2985C5F}" type="pres">
      <dgm:prSet presAssocID="{AD676C32-F010-41F4-83C0-98C547B546E5}" presName="hierChild2" presStyleCnt="0"/>
      <dgm:spPr/>
    </dgm:pt>
    <dgm:pt modelId="{3ECB2EF1-BD4B-4C3D-B1BB-B3E6C4E987BC}" type="pres">
      <dgm:prSet presAssocID="{549C13A2-2AF5-42A4-989E-DA118F3A4CFB}" presName="hierRoot1" presStyleCnt="0"/>
      <dgm:spPr/>
    </dgm:pt>
    <dgm:pt modelId="{9B41A23D-632D-49F8-953D-E15C9AC99CEF}" type="pres">
      <dgm:prSet presAssocID="{549C13A2-2AF5-42A4-989E-DA118F3A4CFB}" presName="composite" presStyleCnt="0"/>
      <dgm:spPr/>
    </dgm:pt>
    <dgm:pt modelId="{4429C3BF-D506-4256-938A-7B4E8913761E}" type="pres">
      <dgm:prSet presAssocID="{549C13A2-2AF5-42A4-989E-DA118F3A4CFB}" presName="background" presStyleLbl="node0" presStyleIdx="4" presStyleCnt="5"/>
      <dgm:spPr/>
    </dgm:pt>
    <dgm:pt modelId="{FE224041-5C5A-4B7D-887E-CBB316539D40}" type="pres">
      <dgm:prSet presAssocID="{549C13A2-2AF5-42A4-989E-DA118F3A4CFB}" presName="text" presStyleLbl="fgAcc0" presStyleIdx="4" presStyleCnt="5">
        <dgm:presLayoutVars>
          <dgm:chPref val="3"/>
        </dgm:presLayoutVars>
      </dgm:prSet>
      <dgm:spPr/>
    </dgm:pt>
    <dgm:pt modelId="{D966BDB3-C7B8-4A54-B97A-E7E48124BF6C}" type="pres">
      <dgm:prSet presAssocID="{549C13A2-2AF5-42A4-989E-DA118F3A4CFB}" presName="hierChild2" presStyleCnt="0"/>
      <dgm:spPr/>
    </dgm:pt>
  </dgm:ptLst>
  <dgm:cxnLst>
    <dgm:cxn modelId="{5959AA0A-066D-4277-8CCA-179B35788087}" type="presOf" srcId="{E90EB61D-6817-4564-BA61-4D7BC1F397CD}" destId="{CF4F00B3-90F0-4743-B4BC-CFC35A4083EF}" srcOrd="0" destOrd="0" presId="urn:microsoft.com/office/officeart/2005/8/layout/hierarchy1"/>
    <dgm:cxn modelId="{76B1BF19-A7B6-47B6-BD63-74A700EF3A54}" srcId="{E90EB61D-6817-4564-BA61-4D7BC1F397CD}" destId="{549C13A2-2AF5-42A4-989E-DA118F3A4CFB}" srcOrd="4" destOrd="0" parTransId="{2CF5A789-B926-44A1-8E17-9F47DCBC6D2F}" sibTransId="{A08CB663-2818-4967-A9EA-90BDB8E2DCF6}"/>
    <dgm:cxn modelId="{78CA552C-CD0C-46EF-914D-3BF3504E134A}" type="presOf" srcId="{549C13A2-2AF5-42A4-989E-DA118F3A4CFB}" destId="{FE224041-5C5A-4B7D-887E-CBB316539D40}" srcOrd="0" destOrd="0" presId="urn:microsoft.com/office/officeart/2005/8/layout/hierarchy1"/>
    <dgm:cxn modelId="{85B88B42-5FF7-49B5-AF2F-6F7E39D03682}" type="presOf" srcId="{FAA8DC38-F25A-44DD-BC6C-C41F9269FD3B}" destId="{A11EC482-B3D7-4524-B266-ACA4E6C21116}" srcOrd="0" destOrd="0" presId="urn:microsoft.com/office/officeart/2005/8/layout/hierarchy1"/>
    <dgm:cxn modelId="{9D935481-CBE1-4041-98BA-50B1A29D2A83}" type="presOf" srcId="{EEBCBCFA-C649-43C8-AF14-12BDBF179349}" destId="{0FA7DAAA-CA81-45D2-9AA0-95E75BD5C147}" srcOrd="0" destOrd="0" presId="urn:microsoft.com/office/officeart/2005/8/layout/hierarchy1"/>
    <dgm:cxn modelId="{BF63F982-FB05-48C5-970E-52A2261ADE75}" srcId="{E90EB61D-6817-4564-BA61-4D7BC1F397CD}" destId="{AD676C32-F010-41F4-83C0-98C547B546E5}" srcOrd="3" destOrd="0" parTransId="{B737E6AC-A281-454B-B2D9-2BED5DC19991}" sibTransId="{EB3A0816-9B36-4CF8-A819-7A18230D6245}"/>
    <dgm:cxn modelId="{367AD999-1DBB-4555-A308-DCEF489592A1}" srcId="{E90EB61D-6817-4564-BA61-4D7BC1F397CD}" destId="{EEBCBCFA-C649-43C8-AF14-12BDBF179349}" srcOrd="1" destOrd="0" parTransId="{705C8DA0-14B4-4E90-BADC-E61054A7D6A5}" sibTransId="{01F99A91-B691-4061-8745-2D75764B08C4}"/>
    <dgm:cxn modelId="{72C5F3C1-AF6C-442D-A26C-E7FDF2646DC9}" type="presOf" srcId="{E9F39928-E166-4711-8791-9FBE4CCBE198}" destId="{01D80245-5315-482F-BD0C-341B953EC94A}" srcOrd="0" destOrd="0" presId="urn:microsoft.com/office/officeart/2005/8/layout/hierarchy1"/>
    <dgm:cxn modelId="{115DF6CE-1CF1-4289-B0DE-6ED1B28AC755}" srcId="{E90EB61D-6817-4564-BA61-4D7BC1F397CD}" destId="{E9F39928-E166-4711-8791-9FBE4CCBE198}" srcOrd="2" destOrd="0" parTransId="{F2A30B11-A5CB-4314-90B4-F9898FB0224C}" sibTransId="{A29C5B7D-63F6-4B0A-A995-1F1C49CC2B7C}"/>
    <dgm:cxn modelId="{65F009D4-5988-4089-95B5-0B2D95751919}" type="presOf" srcId="{AD676C32-F010-41F4-83C0-98C547B546E5}" destId="{0E8F2CB7-5CB8-4600-9CB6-9C03AFBFA92E}" srcOrd="0" destOrd="0" presId="urn:microsoft.com/office/officeart/2005/8/layout/hierarchy1"/>
    <dgm:cxn modelId="{D266A3DE-2A93-4C7C-BE81-EE5B20D1A277}" srcId="{E90EB61D-6817-4564-BA61-4D7BC1F397CD}" destId="{FAA8DC38-F25A-44DD-BC6C-C41F9269FD3B}" srcOrd="0" destOrd="0" parTransId="{35AE26D3-579F-4BDF-A702-B0110C0327F9}" sibTransId="{80656764-81F7-46E8-90E6-47A1272592FF}"/>
    <dgm:cxn modelId="{2A909058-B0D0-4C94-B2F3-2C4268A7D78D}" type="presParOf" srcId="{CF4F00B3-90F0-4743-B4BC-CFC35A4083EF}" destId="{294C0E7F-8A53-42FC-8B8B-9898DD73FAA5}" srcOrd="0" destOrd="0" presId="urn:microsoft.com/office/officeart/2005/8/layout/hierarchy1"/>
    <dgm:cxn modelId="{33C878F1-48BC-43CC-AB26-622D7261B8D3}" type="presParOf" srcId="{294C0E7F-8A53-42FC-8B8B-9898DD73FAA5}" destId="{C9D9DAA7-32BD-47B8-924C-A1988AF4C4D8}" srcOrd="0" destOrd="0" presId="urn:microsoft.com/office/officeart/2005/8/layout/hierarchy1"/>
    <dgm:cxn modelId="{C8557476-9F7F-496B-BF4A-36717E01963F}" type="presParOf" srcId="{C9D9DAA7-32BD-47B8-924C-A1988AF4C4D8}" destId="{C2429555-6119-4718-BD06-A7F37BFA1130}" srcOrd="0" destOrd="0" presId="urn:microsoft.com/office/officeart/2005/8/layout/hierarchy1"/>
    <dgm:cxn modelId="{137CF9A9-8AD1-4F11-B23A-E10BA0A1C1C7}" type="presParOf" srcId="{C9D9DAA7-32BD-47B8-924C-A1988AF4C4D8}" destId="{A11EC482-B3D7-4524-B266-ACA4E6C21116}" srcOrd="1" destOrd="0" presId="urn:microsoft.com/office/officeart/2005/8/layout/hierarchy1"/>
    <dgm:cxn modelId="{B3370A86-8009-4677-9197-FB3AF7FCE4D6}" type="presParOf" srcId="{294C0E7F-8A53-42FC-8B8B-9898DD73FAA5}" destId="{59E55158-0D07-4938-8323-447203063EB2}" srcOrd="1" destOrd="0" presId="urn:microsoft.com/office/officeart/2005/8/layout/hierarchy1"/>
    <dgm:cxn modelId="{008DD36A-8800-4566-8277-5409FA669369}" type="presParOf" srcId="{CF4F00B3-90F0-4743-B4BC-CFC35A4083EF}" destId="{EFCEED58-281F-4C0F-9E0F-4C529D88B873}" srcOrd="1" destOrd="0" presId="urn:microsoft.com/office/officeart/2005/8/layout/hierarchy1"/>
    <dgm:cxn modelId="{2D40BD1A-8661-4C97-B98F-0E9E807F1EC4}" type="presParOf" srcId="{EFCEED58-281F-4C0F-9E0F-4C529D88B873}" destId="{63C31120-C7C0-4B94-96EF-9525C428A29D}" srcOrd="0" destOrd="0" presId="urn:microsoft.com/office/officeart/2005/8/layout/hierarchy1"/>
    <dgm:cxn modelId="{7A39129B-E007-4435-9DD2-147BBA85096F}" type="presParOf" srcId="{63C31120-C7C0-4B94-96EF-9525C428A29D}" destId="{A2A31C79-6EB4-4415-8E97-840B86477DE5}" srcOrd="0" destOrd="0" presId="urn:microsoft.com/office/officeart/2005/8/layout/hierarchy1"/>
    <dgm:cxn modelId="{9F22B546-F19C-49CD-B23E-28BFA8403E78}" type="presParOf" srcId="{63C31120-C7C0-4B94-96EF-9525C428A29D}" destId="{0FA7DAAA-CA81-45D2-9AA0-95E75BD5C147}" srcOrd="1" destOrd="0" presId="urn:microsoft.com/office/officeart/2005/8/layout/hierarchy1"/>
    <dgm:cxn modelId="{304B17D0-BA30-43EA-8F2C-9E784BAB8418}" type="presParOf" srcId="{EFCEED58-281F-4C0F-9E0F-4C529D88B873}" destId="{842EA4A3-4B57-4CAA-8449-B5CEF0EE5A0D}" srcOrd="1" destOrd="0" presId="urn:microsoft.com/office/officeart/2005/8/layout/hierarchy1"/>
    <dgm:cxn modelId="{21D4CB12-DFCF-47C8-BF0F-9C7FC6F3289D}" type="presParOf" srcId="{CF4F00B3-90F0-4743-B4BC-CFC35A4083EF}" destId="{4F235867-A011-4F0F-9C8C-3E29FB5346D6}" srcOrd="2" destOrd="0" presId="urn:microsoft.com/office/officeart/2005/8/layout/hierarchy1"/>
    <dgm:cxn modelId="{90977AC1-9847-4AFD-A029-4ADC118AD02A}" type="presParOf" srcId="{4F235867-A011-4F0F-9C8C-3E29FB5346D6}" destId="{C5332549-BAB7-4D17-B467-493C6CE401F0}" srcOrd="0" destOrd="0" presId="urn:microsoft.com/office/officeart/2005/8/layout/hierarchy1"/>
    <dgm:cxn modelId="{8F30D5DE-143D-4EE3-B30E-05C4A76E1CB9}" type="presParOf" srcId="{C5332549-BAB7-4D17-B467-493C6CE401F0}" destId="{1D128643-3D8E-41B8-B41D-31CA3E1F96BC}" srcOrd="0" destOrd="0" presId="urn:microsoft.com/office/officeart/2005/8/layout/hierarchy1"/>
    <dgm:cxn modelId="{193C1026-1BD3-474F-9594-9E03271435A5}" type="presParOf" srcId="{C5332549-BAB7-4D17-B467-493C6CE401F0}" destId="{01D80245-5315-482F-BD0C-341B953EC94A}" srcOrd="1" destOrd="0" presId="urn:microsoft.com/office/officeart/2005/8/layout/hierarchy1"/>
    <dgm:cxn modelId="{0DD90E53-A41C-4C4B-9201-817FEF6F8543}" type="presParOf" srcId="{4F235867-A011-4F0F-9C8C-3E29FB5346D6}" destId="{4C24F1FD-8953-4F35-8911-58FB5310C4E0}" srcOrd="1" destOrd="0" presId="urn:microsoft.com/office/officeart/2005/8/layout/hierarchy1"/>
    <dgm:cxn modelId="{F8201CB8-E869-45FA-A84F-AB2CF3F0CA63}" type="presParOf" srcId="{CF4F00B3-90F0-4743-B4BC-CFC35A4083EF}" destId="{C72D0CB7-47EF-47C8-B99C-DC18F9E8A952}" srcOrd="3" destOrd="0" presId="urn:microsoft.com/office/officeart/2005/8/layout/hierarchy1"/>
    <dgm:cxn modelId="{7B4E7DD9-3174-4035-A0A6-B79D85755FAC}" type="presParOf" srcId="{C72D0CB7-47EF-47C8-B99C-DC18F9E8A952}" destId="{8F430358-52F0-4FA8-A69A-46DEA507E87F}" srcOrd="0" destOrd="0" presId="urn:microsoft.com/office/officeart/2005/8/layout/hierarchy1"/>
    <dgm:cxn modelId="{560E041A-690C-490D-AE73-86E720FD7949}" type="presParOf" srcId="{8F430358-52F0-4FA8-A69A-46DEA507E87F}" destId="{F8C481C4-0641-4746-B261-60A07AB4ACC3}" srcOrd="0" destOrd="0" presId="urn:microsoft.com/office/officeart/2005/8/layout/hierarchy1"/>
    <dgm:cxn modelId="{949CD77A-0503-4AAF-BC2F-59666E419E93}" type="presParOf" srcId="{8F430358-52F0-4FA8-A69A-46DEA507E87F}" destId="{0E8F2CB7-5CB8-4600-9CB6-9C03AFBFA92E}" srcOrd="1" destOrd="0" presId="urn:microsoft.com/office/officeart/2005/8/layout/hierarchy1"/>
    <dgm:cxn modelId="{CA97F81D-F36F-4963-AB9E-ADD014009C2C}" type="presParOf" srcId="{C72D0CB7-47EF-47C8-B99C-DC18F9E8A952}" destId="{B4435D69-A51E-46BC-BFB8-0413F2985C5F}" srcOrd="1" destOrd="0" presId="urn:microsoft.com/office/officeart/2005/8/layout/hierarchy1"/>
    <dgm:cxn modelId="{88820F0C-B269-4668-B201-5E11F305F8FD}" type="presParOf" srcId="{CF4F00B3-90F0-4743-B4BC-CFC35A4083EF}" destId="{3ECB2EF1-BD4B-4C3D-B1BB-B3E6C4E987BC}" srcOrd="4" destOrd="0" presId="urn:microsoft.com/office/officeart/2005/8/layout/hierarchy1"/>
    <dgm:cxn modelId="{08BA72F0-D0B4-4533-8C80-A02ADE6E8005}" type="presParOf" srcId="{3ECB2EF1-BD4B-4C3D-B1BB-B3E6C4E987BC}" destId="{9B41A23D-632D-49F8-953D-E15C9AC99CEF}" srcOrd="0" destOrd="0" presId="urn:microsoft.com/office/officeart/2005/8/layout/hierarchy1"/>
    <dgm:cxn modelId="{C77067FF-5CC7-410E-8D2A-F88CA788E52D}" type="presParOf" srcId="{9B41A23D-632D-49F8-953D-E15C9AC99CEF}" destId="{4429C3BF-D506-4256-938A-7B4E8913761E}" srcOrd="0" destOrd="0" presId="urn:microsoft.com/office/officeart/2005/8/layout/hierarchy1"/>
    <dgm:cxn modelId="{7887A0A0-632C-4500-AAC1-DE80B9C3D5DC}" type="presParOf" srcId="{9B41A23D-632D-49F8-953D-E15C9AC99CEF}" destId="{FE224041-5C5A-4B7D-887E-CBB316539D40}" srcOrd="1" destOrd="0" presId="urn:microsoft.com/office/officeart/2005/8/layout/hierarchy1"/>
    <dgm:cxn modelId="{5D14E47F-6F0E-483E-A4C6-50B80360ED48}" type="presParOf" srcId="{3ECB2EF1-BD4B-4C3D-B1BB-B3E6C4E987BC}" destId="{D966BDB3-C7B8-4A54-B97A-E7E48124BF6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8C32C-3151-4EC9-8386-883B4B1609A4}">
      <dsp:nvSpPr>
        <dsp:cNvPr id="0" name=""/>
        <dsp:cNvSpPr/>
      </dsp:nvSpPr>
      <dsp:spPr>
        <a:xfrm>
          <a:off x="5477079" y="1317592"/>
          <a:ext cx="4076769" cy="1264049"/>
        </a:xfrm>
        <a:custGeom>
          <a:avLst/>
          <a:gdLst/>
          <a:ahLst/>
          <a:cxnLst/>
          <a:rect l="0" t="0" r="0" b="0"/>
          <a:pathLst>
            <a:path>
              <a:moveTo>
                <a:pt x="0" y="0"/>
              </a:moveTo>
              <a:lnTo>
                <a:pt x="0" y="1051777"/>
              </a:lnTo>
              <a:lnTo>
                <a:pt x="4076769" y="1051777"/>
              </a:lnTo>
              <a:lnTo>
                <a:pt x="4076769" y="1264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2C514E-24E6-4DA9-BD4A-24E37743EC48}">
      <dsp:nvSpPr>
        <dsp:cNvPr id="0" name=""/>
        <dsp:cNvSpPr/>
      </dsp:nvSpPr>
      <dsp:spPr>
        <a:xfrm>
          <a:off x="5477079" y="1317592"/>
          <a:ext cx="1272980" cy="1264049"/>
        </a:xfrm>
        <a:custGeom>
          <a:avLst/>
          <a:gdLst/>
          <a:ahLst/>
          <a:cxnLst/>
          <a:rect l="0" t="0" r="0" b="0"/>
          <a:pathLst>
            <a:path>
              <a:moveTo>
                <a:pt x="0" y="0"/>
              </a:moveTo>
              <a:lnTo>
                <a:pt x="0" y="1051777"/>
              </a:lnTo>
              <a:lnTo>
                <a:pt x="1272980" y="1051777"/>
              </a:lnTo>
              <a:lnTo>
                <a:pt x="1272980" y="1264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03872-039D-4322-8837-FB6019DD4F41}">
      <dsp:nvSpPr>
        <dsp:cNvPr id="0" name=""/>
        <dsp:cNvSpPr/>
      </dsp:nvSpPr>
      <dsp:spPr>
        <a:xfrm>
          <a:off x="3949480" y="1317592"/>
          <a:ext cx="1527599" cy="1264049"/>
        </a:xfrm>
        <a:custGeom>
          <a:avLst/>
          <a:gdLst/>
          <a:ahLst/>
          <a:cxnLst/>
          <a:rect l="0" t="0" r="0" b="0"/>
          <a:pathLst>
            <a:path>
              <a:moveTo>
                <a:pt x="1527599" y="0"/>
              </a:moveTo>
              <a:lnTo>
                <a:pt x="1527599" y="1051777"/>
              </a:lnTo>
              <a:lnTo>
                <a:pt x="0" y="1051777"/>
              </a:lnTo>
              <a:lnTo>
                <a:pt x="0" y="1264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0755DB-FF33-40A6-AE69-708E56B8C1C0}">
      <dsp:nvSpPr>
        <dsp:cNvPr id="0" name=""/>
        <dsp:cNvSpPr/>
      </dsp:nvSpPr>
      <dsp:spPr>
        <a:xfrm>
          <a:off x="1148900" y="1317592"/>
          <a:ext cx="4328178" cy="1264049"/>
        </a:xfrm>
        <a:custGeom>
          <a:avLst/>
          <a:gdLst/>
          <a:ahLst/>
          <a:cxnLst/>
          <a:rect l="0" t="0" r="0" b="0"/>
          <a:pathLst>
            <a:path>
              <a:moveTo>
                <a:pt x="4328178" y="0"/>
              </a:moveTo>
              <a:lnTo>
                <a:pt x="4328178" y="1051777"/>
              </a:lnTo>
              <a:lnTo>
                <a:pt x="0" y="1051777"/>
              </a:lnTo>
              <a:lnTo>
                <a:pt x="0" y="1264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429555-6119-4718-BD06-A7F37BFA1130}">
      <dsp:nvSpPr>
        <dsp:cNvPr id="0" name=""/>
        <dsp:cNvSpPr/>
      </dsp:nvSpPr>
      <dsp:spPr>
        <a:xfrm>
          <a:off x="4331387" y="-137435"/>
          <a:ext cx="2291383" cy="1455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EC482-B3D7-4524-B266-ACA4E6C21116}">
      <dsp:nvSpPr>
        <dsp:cNvPr id="0" name=""/>
        <dsp:cNvSpPr/>
      </dsp:nvSpPr>
      <dsp:spPr>
        <a:xfrm>
          <a:off x="4585986" y="104432"/>
          <a:ext cx="2291383" cy="1455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Bible</a:t>
          </a:r>
        </a:p>
      </dsp:txBody>
      <dsp:txXfrm>
        <a:off x="4628602" y="147048"/>
        <a:ext cx="2206151" cy="1369796"/>
      </dsp:txXfrm>
    </dsp:sp>
    <dsp:sp modelId="{65121F26-D834-42E4-97F4-13C682AFC67F}">
      <dsp:nvSpPr>
        <dsp:cNvPr id="0" name=""/>
        <dsp:cNvSpPr/>
      </dsp:nvSpPr>
      <dsp:spPr>
        <a:xfrm>
          <a:off x="3209" y="2581641"/>
          <a:ext cx="2291383" cy="1455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A2E0C-FC20-4A5D-A60E-35EBEBC6A9D4}">
      <dsp:nvSpPr>
        <dsp:cNvPr id="0" name=""/>
        <dsp:cNvSpPr/>
      </dsp:nvSpPr>
      <dsp:spPr>
        <a:xfrm>
          <a:off x="257807" y="2823509"/>
          <a:ext cx="2291383" cy="1455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Science</a:t>
          </a:r>
        </a:p>
      </dsp:txBody>
      <dsp:txXfrm>
        <a:off x="300423" y="2866125"/>
        <a:ext cx="2206151" cy="1369796"/>
      </dsp:txXfrm>
    </dsp:sp>
    <dsp:sp modelId="{D49FF93D-DEEB-43FA-99F2-4FDF8CFE1514}">
      <dsp:nvSpPr>
        <dsp:cNvPr id="0" name=""/>
        <dsp:cNvSpPr/>
      </dsp:nvSpPr>
      <dsp:spPr>
        <a:xfrm>
          <a:off x="2803788" y="2581641"/>
          <a:ext cx="2291383" cy="1455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2A43B3-2440-4F62-BEA2-46CB6A901B4D}">
      <dsp:nvSpPr>
        <dsp:cNvPr id="0" name=""/>
        <dsp:cNvSpPr/>
      </dsp:nvSpPr>
      <dsp:spPr>
        <a:xfrm>
          <a:off x="3058387" y="2823509"/>
          <a:ext cx="2291383" cy="1455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History</a:t>
          </a:r>
        </a:p>
      </dsp:txBody>
      <dsp:txXfrm>
        <a:off x="3101003" y="2866125"/>
        <a:ext cx="2206151" cy="1369796"/>
      </dsp:txXfrm>
    </dsp:sp>
    <dsp:sp modelId="{6916118F-A103-47D4-975A-22560CBDA1F3}">
      <dsp:nvSpPr>
        <dsp:cNvPr id="0" name=""/>
        <dsp:cNvSpPr/>
      </dsp:nvSpPr>
      <dsp:spPr>
        <a:xfrm>
          <a:off x="5604368" y="2581641"/>
          <a:ext cx="2291383" cy="1455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07E2DA-D5B1-4524-9032-5D002E229E66}">
      <dsp:nvSpPr>
        <dsp:cNvPr id="0" name=""/>
        <dsp:cNvSpPr/>
      </dsp:nvSpPr>
      <dsp:spPr>
        <a:xfrm>
          <a:off x="5858966" y="2823509"/>
          <a:ext cx="2291383" cy="1455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Math</a:t>
          </a:r>
        </a:p>
      </dsp:txBody>
      <dsp:txXfrm>
        <a:off x="5901582" y="2866125"/>
        <a:ext cx="2206151" cy="1369796"/>
      </dsp:txXfrm>
    </dsp:sp>
    <dsp:sp modelId="{AD7046E8-431A-47BA-BDA7-384F4B281A71}">
      <dsp:nvSpPr>
        <dsp:cNvPr id="0" name=""/>
        <dsp:cNvSpPr/>
      </dsp:nvSpPr>
      <dsp:spPr>
        <a:xfrm>
          <a:off x="8408157" y="2581641"/>
          <a:ext cx="2291383" cy="1455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59758B-37C7-47DD-9625-918B028D1972}">
      <dsp:nvSpPr>
        <dsp:cNvPr id="0" name=""/>
        <dsp:cNvSpPr/>
      </dsp:nvSpPr>
      <dsp:spPr>
        <a:xfrm>
          <a:off x="8662755" y="2823509"/>
          <a:ext cx="2291383" cy="1455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Experience</a:t>
          </a:r>
        </a:p>
      </dsp:txBody>
      <dsp:txXfrm>
        <a:off x="8705371" y="2866125"/>
        <a:ext cx="2206151" cy="1369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29555-6119-4718-BD06-A7F37BFA1130}">
      <dsp:nvSpPr>
        <dsp:cNvPr id="0" name=""/>
        <dsp:cNvSpPr/>
      </dsp:nvSpPr>
      <dsp:spPr>
        <a:xfrm>
          <a:off x="49136" y="1693831"/>
          <a:ext cx="1824441" cy="11585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EC482-B3D7-4524-B266-ACA4E6C21116}">
      <dsp:nvSpPr>
        <dsp:cNvPr id="0" name=""/>
        <dsp:cNvSpPr/>
      </dsp:nvSpPr>
      <dsp:spPr>
        <a:xfrm>
          <a:off x="251851" y="1886411"/>
          <a:ext cx="1824441" cy="1158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Bible</a:t>
          </a:r>
        </a:p>
      </dsp:txBody>
      <dsp:txXfrm>
        <a:off x="285783" y="1920343"/>
        <a:ext cx="1756577" cy="1090656"/>
      </dsp:txXfrm>
    </dsp:sp>
    <dsp:sp modelId="{A2A31C79-6EB4-4415-8E97-840B86477DE5}">
      <dsp:nvSpPr>
        <dsp:cNvPr id="0" name=""/>
        <dsp:cNvSpPr/>
      </dsp:nvSpPr>
      <dsp:spPr>
        <a:xfrm>
          <a:off x="2233617" y="1693820"/>
          <a:ext cx="1824441" cy="11585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7DAAA-CA81-45D2-9AA0-95E75BD5C147}">
      <dsp:nvSpPr>
        <dsp:cNvPr id="0" name=""/>
        <dsp:cNvSpPr/>
      </dsp:nvSpPr>
      <dsp:spPr>
        <a:xfrm>
          <a:off x="2436333" y="1886400"/>
          <a:ext cx="1824441" cy="1158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Science</a:t>
          </a:r>
        </a:p>
      </dsp:txBody>
      <dsp:txXfrm>
        <a:off x="2470265" y="1920332"/>
        <a:ext cx="1756577" cy="1090656"/>
      </dsp:txXfrm>
    </dsp:sp>
    <dsp:sp modelId="{1D128643-3D8E-41B8-B41D-31CA3E1F96BC}">
      <dsp:nvSpPr>
        <dsp:cNvPr id="0" name=""/>
        <dsp:cNvSpPr/>
      </dsp:nvSpPr>
      <dsp:spPr>
        <a:xfrm>
          <a:off x="4463490" y="1693820"/>
          <a:ext cx="1824441" cy="11585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80245-5315-482F-BD0C-341B953EC94A}">
      <dsp:nvSpPr>
        <dsp:cNvPr id="0" name=""/>
        <dsp:cNvSpPr/>
      </dsp:nvSpPr>
      <dsp:spPr>
        <a:xfrm>
          <a:off x="4666206" y="1886400"/>
          <a:ext cx="1824441" cy="1158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History</a:t>
          </a:r>
        </a:p>
      </dsp:txBody>
      <dsp:txXfrm>
        <a:off x="4700138" y="1920332"/>
        <a:ext cx="1756577" cy="1090656"/>
      </dsp:txXfrm>
    </dsp:sp>
    <dsp:sp modelId="{F8C481C4-0641-4746-B261-60A07AB4ACC3}">
      <dsp:nvSpPr>
        <dsp:cNvPr id="0" name=""/>
        <dsp:cNvSpPr/>
      </dsp:nvSpPr>
      <dsp:spPr>
        <a:xfrm>
          <a:off x="6693364" y="1693820"/>
          <a:ext cx="1824441" cy="11585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8F2CB7-5CB8-4600-9CB6-9C03AFBFA92E}">
      <dsp:nvSpPr>
        <dsp:cNvPr id="0" name=""/>
        <dsp:cNvSpPr/>
      </dsp:nvSpPr>
      <dsp:spPr>
        <a:xfrm>
          <a:off x="6896079" y="1886400"/>
          <a:ext cx="1824441" cy="1158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Math</a:t>
          </a:r>
        </a:p>
      </dsp:txBody>
      <dsp:txXfrm>
        <a:off x="6930011" y="1920332"/>
        <a:ext cx="1756577" cy="1090656"/>
      </dsp:txXfrm>
    </dsp:sp>
    <dsp:sp modelId="{4429C3BF-D506-4256-938A-7B4E8913761E}">
      <dsp:nvSpPr>
        <dsp:cNvPr id="0" name=""/>
        <dsp:cNvSpPr/>
      </dsp:nvSpPr>
      <dsp:spPr>
        <a:xfrm>
          <a:off x="8923237" y="1693820"/>
          <a:ext cx="1824441" cy="11585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24041-5C5A-4B7D-887E-CBB316539D40}">
      <dsp:nvSpPr>
        <dsp:cNvPr id="0" name=""/>
        <dsp:cNvSpPr/>
      </dsp:nvSpPr>
      <dsp:spPr>
        <a:xfrm>
          <a:off x="9125953" y="1886400"/>
          <a:ext cx="1824441" cy="1158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Experience</a:t>
          </a:r>
        </a:p>
      </dsp:txBody>
      <dsp:txXfrm>
        <a:off x="9159885" y="1920332"/>
        <a:ext cx="1756577" cy="10906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62B1C3-B635-46F2-8553-B395FE9A7B04}" type="datetimeFigureOut">
              <a:rPr lang="en-US" altLang="en-US"/>
              <a:pPr>
                <a:defRPr/>
              </a:pPr>
              <a:t>2/5/2018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A346EF-A2C7-4DC6-B946-682187C3B69E}" type="slidenum">
              <a:rPr lang="en-US" altLang="en-US"/>
              <a:pPr>
                <a:defRPr/>
              </a:pPr>
              <a:t>‹#›</a:t>
            </a:fld>
            <a:endParaRPr lang="en-US" altLang="en-US"/>
          </a:p>
        </p:txBody>
      </p:sp>
    </p:spTree>
    <p:extLst>
      <p:ext uri="{BB962C8B-B14F-4D97-AF65-F5344CB8AC3E}">
        <p14:creationId xmlns:p14="http://schemas.microsoft.com/office/powerpoint/2010/main" val="327679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B74D10-0F42-44F7-9EA8-6F6A45539812}" type="datetimeFigureOut">
              <a:rPr lang="en-US" altLang="en-US"/>
              <a:pPr>
                <a:defRPr/>
              </a:pPr>
              <a:t>2/5/2018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BC59CC-06E5-4E17-A0A2-6D12E9C3E050}" type="slidenum">
              <a:rPr lang="en-US" altLang="en-US"/>
              <a:pPr>
                <a:defRPr/>
              </a:pPr>
              <a:t>‹#›</a:t>
            </a:fld>
            <a:endParaRPr lang="en-US" altLang="en-US"/>
          </a:p>
        </p:txBody>
      </p:sp>
    </p:spTree>
    <p:extLst>
      <p:ext uri="{BB962C8B-B14F-4D97-AF65-F5344CB8AC3E}">
        <p14:creationId xmlns:p14="http://schemas.microsoft.com/office/powerpoint/2010/main" val="710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0EAA4A1-6FB8-4C3D-8F4E-6A1954C653C3}" type="datetimeFigureOut">
              <a:rPr lang="en-US" altLang="en-US"/>
              <a:pPr>
                <a:defRPr/>
              </a:pPr>
              <a:t>2/5/2018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ABCF7C-5DE5-43E4-8D26-0E85B3D98E0E}" type="slidenum">
              <a:rPr lang="en-US" altLang="en-US"/>
              <a:pPr>
                <a:defRPr/>
              </a:pPr>
              <a:t>‹#›</a:t>
            </a:fld>
            <a:endParaRPr lang="en-US" altLang="en-US"/>
          </a:p>
        </p:txBody>
      </p:sp>
    </p:spTree>
    <p:extLst>
      <p:ext uri="{BB962C8B-B14F-4D97-AF65-F5344CB8AC3E}">
        <p14:creationId xmlns:p14="http://schemas.microsoft.com/office/powerpoint/2010/main" val="196460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914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7B89F6-4BC5-4449-BD6F-79EBB604C4B9}" type="datetimeFigureOut">
              <a:rPr lang="en-US" altLang="en-US"/>
              <a:pPr>
                <a:defRPr/>
              </a:pPr>
              <a:t>2/5/2018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A51DD4-FB42-4EA9-BC72-4889C952F44D}" type="slidenum">
              <a:rPr lang="en-US" altLang="en-US"/>
              <a:pPr>
                <a:defRPr/>
              </a:pPr>
              <a:t>‹#›</a:t>
            </a:fld>
            <a:endParaRPr lang="en-US" altLang="en-US"/>
          </a:p>
        </p:txBody>
      </p:sp>
    </p:spTree>
    <p:extLst>
      <p:ext uri="{BB962C8B-B14F-4D97-AF65-F5344CB8AC3E}">
        <p14:creationId xmlns:p14="http://schemas.microsoft.com/office/powerpoint/2010/main" val="278205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123B811-7BF4-4414-BC25-DD40F7010A31}" type="datetimeFigureOut">
              <a:rPr lang="en-US" altLang="en-US"/>
              <a:pPr>
                <a:defRPr/>
              </a:pPr>
              <a:t>2/5/2018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AC4760-B4B3-446B-B839-692D0353E72D}" type="slidenum">
              <a:rPr lang="en-US" altLang="en-US"/>
              <a:pPr>
                <a:defRPr/>
              </a:pPr>
              <a:t>‹#›</a:t>
            </a:fld>
            <a:endParaRPr lang="en-US" altLang="en-US"/>
          </a:p>
        </p:txBody>
      </p:sp>
    </p:spTree>
    <p:extLst>
      <p:ext uri="{BB962C8B-B14F-4D97-AF65-F5344CB8AC3E}">
        <p14:creationId xmlns:p14="http://schemas.microsoft.com/office/powerpoint/2010/main" val="70978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FBA2804-380F-44A9-ABCD-C790009848C5}" type="datetimeFigureOut">
              <a:rPr lang="en-US" altLang="en-US"/>
              <a:pPr>
                <a:defRPr/>
              </a:pPr>
              <a:t>2/5/2018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89B673-2ADB-4D96-A443-A676A02036A4}" type="slidenum">
              <a:rPr lang="en-US" altLang="en-US"/>
              <a:pPr>
                <a:defRPr/>
              </a:pPr>
              <a:t>‹#›</a:t>
            </a:fld>
            <a:endParaRPr lang="en-US" altLang="en-US"/>
          </a:p>
        </p:txBody>
      </p:sp>
    </p:spTree>
    <p:extLst>
      <p:ext uri="{BB962C8B-B14F-4D97-AF65-F5344CB8AC3E}">
        <p14:creationId xmlns:p14="http://schemas.microsoft.com/office/powerpoint/2010/main" val="120606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C1F703E-7702-475E-AC1F-BF7F6122EC2B}" type="datetimeFigureOut">
              <a:rPr lang="en-US" altLang="en-US"/>
              <a:pPr>
                <a:defRPr/>
              </a:pPr>
              <a:t>2/5/2018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822FEF-6E44-46EA-A2BF-2F4E610CAEB5}" type="slidenum">
              <a:rPr lang="en-US" altLang="en-US"/>
              <a:pPr>
                <a:defRPr/>
              </a:pPr>
              <a:t>‹#›</a:t>
            </a:fld>
            <a:endParaRPr lang="en-US" altLang="en-US"/>
          </a:p>
        </p:txBody>
      </p:sp>
    </p:spTree>
    <p:extLst>
      <p:ext uri="{BB962C8B-B14F-4D97-AF65-F5344CB8AC3E}">
        <p14:creationId xmlns:p14="http://schemas.microsoft.com/office/powerpoint/2010/main" val="53227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0FCAE57-1C3C-4F3B-B568-C4AE6F2B6FA9}" type="datetimeFigureOut">
              <a:rPr lang="en-US" altLang="en-US"/>
              <a:pPr>
                <a:defRPr/>
              </a:pPr>
              <a:t>2/5/2018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644AA2-D079-4746-94FF-ED0042A222F9}" type="slidenum">
              <a:rPr lang="en-US" altLang="en-US"/>
              <a:pPr>
                <a:defRPr/>
              </a:pPr>
              <a:t>‹#›</a:t>
            </a:fld>
            <a:endParaRPr lang="en-US" altLang="en-US"/>
          </a:p>
        </p:txBody>
      </p:sp>
    </p:spTree>
    <p:extLst>
      <p:ext uri="{BB962C8B-B14F-4D97-AF65-F5344CB8AC3E}">
        <p14:creationId xmlns:p14="http://schemas.microsoft.com/office/powerpoint/2010/main" val="399901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01EF3B-642D-4A04-A4AC-F312E17A73D0}" type="datetimeFigureOut">
              <a:rPr lang="en-US" altLang="en-US"/>
              <a:pPr>
                <a:defRPr/>
              </a:pPr>
              <a:t>2/5/2018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FFBB7F-FAAB-4FD8-96A8-8F043350EB87}" type="slidenum">
              <a:rPr lang="en-US" altLang="en-US"/>
              <a:pPr>
                <a:defRPr/>
              </a:pPr>
              <a:t>‹#›</a:t>
            </a:fld>
            <a:endParaRPr lang="en-US" altLang="en-US"/>
          </a:p>
        </p:txBody>
      </p:sp>
    </p:spTree>
    <p:extLst>
      <p:ext uri="{BB962C8B-B14F-4D97-AF65-F5344CB8AC3E}">
        <p14:creationId xmlns:p14="http://schemas.microsoft.com/office/powerpoint/2010/main" val="172188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34C67E-AC80-4835-859B-AA5BAE76110B}" type="datetimeFigureOut">
              <a:rPr lang="en-US" altLang="en-US"/>
              <a:pPr>
                <a:defRPr/>
              </a:pPr>
              <a:t>2/5/2018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03DEC8-89BE-489B-A932-D2B1EEB662DD}" type="slidenum">
              <a:rPr lang="en-US" altLang="en-US"/>
              <a:pPr>
                <a:defRPr/>
              </a:pPr>
              <a:t>‹#›</a:t>
            </a:fld>
            <a:endParaRPr lang="en-US" altLang="en-US"/>
          </a:p>
        </p:txBody>
      </p:sp>
    </p:spTree>
    <p:extLst>
      <p:ext uri="{BB962C8B-B14F-4D97-AF65-F5344CB8AC3E}">
        <p14:creationId xmlns:p14="http://schemas.microsoft.com/office/powerpoint/2010/main" val="1068111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71AE92-9DE6-416D-A922-17403128A7E5}" type="datetimeFigureOut">
              <a:rPr lang="en-US" altLang="en-US"/>
              <a:pPr>
                <a:defRPr/>
              </a:pPr>
              <a:t>2/5/2018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1A13B0-AB16-4538-84BE-DFE73FB1F07E}" type="slidenum">
              <a:rPr lang="en-US" altLang="en-US"/>
              <a:pPr>
                <a:defRPr/>
              </a:pPr>
              <a:t>‹#›</a:t>
            </a:fld>
            <a:endParaRPr lang="en-US" altLang="en-US"/>
          </a:p>
        </p:txBody>
      </p:sp>
    </p:spTree>
    <p:extLst>
      <p:ext uri="{BB962C8B-B14F-4D97-AF65-F5344CB8AC3E}">
        <p14:creationId xmlns:p14="http://schemas.microsoft.com/office/powerpoint/2010/main" val="477426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1000">
              <a:srgbClr val="000000"/>
            </a:gs>
            <a:gs pos="62000">
              <a:srgbClr val="24213E"/>
            </a:gs>
            <a:gs pos="100000">
              <a:srgbClr val="51566D"/>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4572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a:defRPr/>
            </a:pPr>
            <a:fld id="{958F03D1-7D73-4AB1-BF92-F06F457D19AD}" type="datetimeFigureOut">
              <a:rPr lang="en-US" altLang="en-US"/>
              <a:pPr>
                <a:defRPr/>
              </a:pPr>
              <a:t>2/5/2018</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BE9D9273-F680-4366-9C57-55EF4AD01809}" type="slidenum">
              <a:rPr lang="en-US" altLang="en-US"/>
              <a:pPr>
                <a:defRPr/>
              </a:pPr>
              <a:t>‹#›</a:t>
            </a:fld>
            <a:endParaRPr lang="en-US" altLang="en-US"/>
          </a:p>
        </p:txBody>
      </p:sp>
    </p:spTree>
    <p:extLst>
      <p:ext uri="{BB962C8B-B14F-4D97-AF65-F5344CB8AC3E}">
        <p14:creationId xmlns:p14="http://schemas.microsoft.com/office/powerpoint/2010/main" val="20242315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50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5000">
          <a:solidFill>
            <a:schemeClr val="tx1"/>
          </a:solidFill>
          <a:latin typeface="Corbel" panose="020B0503020204020204" pitchFamily="34" charset="0"/>
          <a:ea typeface="MS PGothic" panose="020B0600070205080204" pitchFamily="34" charset="-128"/>
        </a:defRPr>
      </a:lvl2pPr>
      <a:lvl3pPr algn="ctr" rtl="0" eaLnBrk="0" fontAlgn="base" hangingPunct="0">
        <a:spcBef>
          <a:spcPct val="0"/>
        </a:spcBef>
        <a:spcAft>
          <a:spcPct val="0"/>
        </a:spcAft>
        <a:defRPr sz="5000">
          <a:solidFill>
            <a:schemeClr val="tx1"/>
          </a:solidFill>
          <a:latin typeface="Corbel" panose="020B0503020204020204" pitchFamily="34" charset="0"/>
          <a:ea typeface="MS PGothic" panose="020B0600070205080204" pitchFamily="34" charset="-128"/>
        </a:defRPr>
      </a:lvl3pPr>
      <a:lvl4pPr algn="ctr" rtl="0" eaLnBrk="0" fontAlgn="base" hangingPunct="0">
        <a:spcBef>
          <a:spcPct val="0"/>
        </a:spcBef>
        <a:spcAft>
          <a:spcPct val="0"/>
        </a:spcAft>
        <a:defRPr sz="5000">
          <a:solidFill>
            <a:schemeClr val="tx1"/>
          </a:solidFill>
          <a:latin typeface="Corbel" panose="020B0503020204020204" pitchFamily="34" charset="0"/>
          <a:ea typeface="MS PGothic" panose="020B0600070205080204" pitchFamily="34" charset="-128"/>
        </a:defRPr>
      </a:lvl4pPr>
      <a:lvl5pPr algn="ctr" rtl="0" eaLnBrk="0" fontAlgn="base" hangingPunct="0">
        <a:spcBef>
          <a:spcPct val="0"/>
        </a:spcBef>
        <a:spcAft>
          <a:spcPct val="0"/>
        </a:spcAft>
        <a:defRPr sz="5000">
          <a:solidFill>
            <a:schemeClr val="tx1"/>
          </a:solidFill>
          <a:latin typeface="Corbel" panose="020B0503020204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lnSpc>
          <a:spcPct val="150000"/>
        </a:lnSpc>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lnSpc>
          <a:spcPct val="150000"/>
        </a:lnSpc>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150000"/>
        </a:lnSpc>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150000"/>
        </a:lnSpc>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lnSpc>
          <a:spcPct val="150000"/>
        </a:lnSpc>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18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Concerns about the Belhar:</a:t>
            </a:r>
          </a:p>
        </p:txBody>
      </p:sp>
      <p:sp>
        <p:nvSpPr>
          <p:cNvPr id="3" name="TextBox 2"/>
          <p:cNvSpPr txBox="1"/>
          <p:nvPr/>
        </p:nvSpPr>
        <p:spPr>
          <a:xfrm>
            <a:off x="1492898" y="195942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3)  What the Belhar </a:t>
            </a:r>
            <a:r>
              <a:rPr lang="en-US" sz="4400" u="sng" dirty="0">
                <a:latin typeface="Arial" panose="020B0604020202020204" pitchFamily="34" charset="0"/>
                <a:cs typeface="Arial" panose="020B0604020202020204" pitchFamily="34" charset="0"/>
              </a:rPr>
              <a:t>Does</a:t>
            </a:r>
            <a:r>
              <a:rPr lang="en-US" sz="4400" dirty="0">
                <a:latin typeface="Arial" panose="020B0604020202020204" pitchFamily="34" charset="0"/>
                <a:cs typeface="Arial" panose="020B0604020202020204" pitchFamily="34" charset="0"/>
              </a:rPr>
              <a:t> Say:</a:t>
            </a:r>
          </a:p>
        </p:txBody>
      </p:sp>
      <p:sp>
        <p:nvSpPr>
          <p:cNvPr id="5" name="TextBox 4"/>
          <p:cNvSpPr txBox="1"/>
          <p:nvPr/>
        </p:nvSpPr>
        <p:spPr>
          <a:xfrm>
            <a:off x="2444620" y="424853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  Politicizes the church’s mission.</a:t>
            </a:r>
          </a:p>
        </p:txBody>
      </p:sp>
      <p:sp>
        <p:nvSpPr>
          <p:cNvPr id="6" name="TextBox 5"/>
          <p:cNvSpPr txBox="1"/>
          <p:nvPr/>
        </p:nvSpPr>
        <p:spPr>
          <a:xfrm>
            <a:off x="2444620" y="3022470"/>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Liberation theology.</a:t>
            </a:r>
          </a:p>
        </p:txBody>
      </p:sp>
    </p:spTree>
    <p:extLst>
      <p:ext uri="{BB962C8B-B14F-4D97-AF65-F5344CB8AC3E}">
        <p14:creationId xmlns:p14="http://schemas.microsoft.com/office/powerpoint/2010/main" val="6011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048" y="0"/>
            <a:ext cx="5789903" cy="6858000"/>
          </a:xfrm>
          <a:prstGeom prst="rect">
            <a:avLst/>
          </a:prstGeom>
        </p:spPr>
      </p:pic>
    </p:spTree>
    <p:extLst>
      <p:ext uri="{BB962C8B-B14F-4D97-AF65-F5344CB8AC3E}">
        <p14:creationId xmlns:p14="http://schemas.microsoft.com/office/powerpoint/2010/main" val="8910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9802" r="9802"/>
          <a:stretch>
            <a:fillRect/>
          </a:stretch>
        </p:blipFill>
        <p:spPr>
          <a:xfrm>
            <a:off x="29845" y="945259"/>
            <a:ext cx="12162155" cy="5017002"/>
          </a:xfrm>
        </p:spPr>
      </p:pic>
    </p:spTree>
    <p:extLst>
      <p:ext uri="{BB962C8B-B14F-4D97-AF65-F5344CB8AC3E}">
        <p14:creationId xmlns:p14="http://schemas.microsoft.com/office/powerpoint/2010/main" val="44840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21" y="4636546"/>
            <a:ext cx="10983558" cy="871369"/>
          </a:xfrm>
        </p:spPr>
        <p:txBody>
          <a:bodyPr>
            <a:noAutofit/>
          </a:bodyPr>
          <a:lstStyle/>
          <a:p>
            <a:pPr algn="ctr"/>
            <a:r>
              <a:rPr lang="en-US" sz="4800" dirty="0">
                <a:solidFill>
                  <a:schemeClr val="accent1"/>
                </a:solidFill>
              </a:rPr>
              <a:t>Room for All National Conferences</a:t>
            </a:r>
            <a:endParaRPr lang="en-US" sz="4000" dirty="0">
              <a:solidFill>
                <a:schemeClr val="accent1"/>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7001" b="17001"/>
          <a:stretch>
            <a:fillRect/>
          </a:stretch>
        </p:blipFill>
        <p:spPr>
          <a:xfrm>
            <a:off x="1683171" y="718073"/>
            <a:ext cx="8825658" cy="3640666"/>
          </a:xfrm>
        </p:spPr>
      </p:pic>
    </p:spTree>
    <p:extLst>
      <p:ext uri="{BB962C8B-B14F-4D97-AF65-F5344CB8AC3E}">
        <p14:creationId xmlns:p14="http://schemas.microsoft.com/office/powerpoint/2010/main" val="1612558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344" y="3940890"/>
            <a:ext cx="9122484" cy="760202"/>
          </a:xfrm>
        </p:spPr>
        <p:txBody>
          <a:bodyPr>
            <a:noAutofit/>
          </a:bodyPr>
          <a:lstStyle/>
          <a:p>
            <a:pPr algn="ctr"/>
            <a:r>
              <a:rPr lang="en-US" sz="4000" dirty="0">
                <a:solidFill>
                  <a:schemeClr val="accent1"/>
                </a:solidFill>
                <a:latin typeface="Arial" panose="020B0604020202020204" pitchFamily="34" charset="0"/>
                <a:cs typeface="Arial" panose="020B0604020202020204" pitchFamily="34" charset="0"/>
              </a:rPr>
              <a:t>Regional Conferences and Resources</a:t>
            </a:r>
            <a:endParaRPr lang="en-US" sz="4000" dirty="0">
              <a:latin typeface="Arial" panose="020B0604020202020204" pitchFamily="34" charset="0"/>
              <a:cs typeface="Arial" panose="020B0604020202020204" pitchFamily="34"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9376" b="29376"/>
          <a:stretch>
            <a:fillRect/>
          </a:stretch>
        </p:blipFill>
        <p:spPr>
          <a:xfrm>
            <a:off x="2122280" y="285880"/>
            <a:ext cx="7947440" cy="3278393"/>
          </a:xfrm>
          <a:prstGeom prst="roundRect">
            <a:avLst>
              <a:gd name="adj" fmla="val 0"/>
            </a:avLst>
          </a:prstGeom>
        </p:spPr>
      </p:pic>
      <p:sp>
        <p:nvSpPr>
          <p:cNvPr id="4" name="Text Placeholder 3"/>
          <p:cNvSpPr>
            <a:spLocks noGrp="1"/>
          </p:cNvSpPr>
          <p:nvPr>
            <p:ph type="body" sz="half" idx="2"/>
          </p:nvPr>
        </p:nvSpPr>
        <p:spPr>
          <a:xfrm>
            <a:off x="620358" y="4604546"/>
            <a:ext cx="10951284" cy="1801227"/>
          </a:xfrm>
        </p:spPr>
        <p:txBody>
          <a:bodyPr>
            <a:noAutofit/>
          </a:bodyPr>
          <a:lstStyle/>
          <a:p>
            <a:pPr algn="ctr">
              <a:lnSpc>
                <a:spcPct val="100000"/>
              </a:lnSpc>
              <a:spcBef>
                <a:spcPts val="0"/>
              </a:spcBef>
            </a:pPr>
            <a:r>
              <a:rPr lang="en-US" sz="2800" dirty="0">
                <a:latin typeface="Arial" panose="020B0604020202020204" pitchFamily="34" charset="0"/>
                <a:cs typeface="Arial" panose="020B0604020202020204" pitchFamily="34" charset="0"/>
              </a:rPr>
              <a:t>Room for All hosts regional conferences in West Michigan,</a:t>
            </a:r>
          </a:p>
          <a:p>
            <a:pPr algn="ctr">
              <a:lnSpc>
                <a:spcPct val="100000"/>
              </a:lnSpc>
              <a:spcBef>
                <a:spcPts val="0"/>
              </a:spcBef>
            </a:pPr>
            <a:r>
              <a:rPr lang="en-US" sz="2800" dirty="0">
                <a:latin typeface="Arial" panose="020B0604020202020204" pitchFamily="34" charset="0"/>
                <a:cs typeface="Arial" panose="020B0604020202020204" pitchFamily="34" charset="0"/>
              </a:rPr>
              <a:t>New York, New Jersey, and Pella, IA.</a:t>
            </a:r>
          </a:p>
          <a:p>
            <a:pPr algn="ctr">
              <a:lnSpc>
                <a:spcPct val="100000"/>
              </a:lnSpc>
              <a:spcBef>
                <a:spcPts val="0"/>
              </a:spcBef>
            </a:pPr>
            <a:r>
              <a:rPr lang="en-US" sz="2800" dirty="0">
                <a:latin typeface="Arial" panose="020B0604020202020204" pitchFamily="34" charset="0"/>
                <a:cs typeface="Arial" panose="020B0604020202020204" pitchFamily="34" charset="0"/>
              </a:rPr>
              <a:t>They also produce resources specifically for RCA congregations. </a:t>
            </a:r>
          </a:p>
        </p:txBody>
      </p:sp>
    </p:spTree>
    <p:extLst>
      <p:ext uri="{BB962C8B-B14F-4D97-AF65-F5344CB8AC3E}">
        <p14:creationId xmlns:p14="http://schemas.microsoft.com/office/powerpoint/2010/main" val="1794796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12" y="1936376"/>
            <a:ext cx="6755803" cy="1675503"/>
          </a:xfrm>
        </p:spPr>
        <p:txBody>
          <a:bodyPr>
            <a:noAutofit/>
          </a:bodyPr>
          <a:lstStyle/>
          <a:p>
            <a:pPr algn="ctr"/>
            <a:r>
              <a:rPr lang="en-US" sz="6000" b="1" dirty="0">
                <a:solidFill>
                  <a:schemeClr val="accent1"/>
                </a:solidFill>
                <a:latin typeface="Arial" panose="020B0604020202020204" pitchFamily="34" charset="0"/>
                <a:cs typeface="Arial" panose="020B0604020202020204" pitchFamily="34" charset="0"/>
              </a:rPr>
              <a:t>Room for All</a:t>
            </a:r>
            <a:br>
              <a:rPr lang="en-US" sz="6000" b="1" dirty="0">
                <a:solidFill>
                  <a:schemeClr val="accent1"/>
                </a:solidFill>
                <a:latin typeface="Arial" panose="020B0604020202020204" pitchFamily="34" charset="0"/>
                <a:cs typeface="Arial" panose="020B0604020202020204" pitchFamily="34" charset="0"/>
              </a:rPr>
            </a:br>
            <a:r>
              <a:rPr lang="en-US" sz="6000" b="1" dirty="0">
                <a:solidFill>
                  <a:schemeClr val="accent1"/>
                </a:solidFill>
                <a:latin typeface="Arial" panose="020B0604020202020204" pitchFamily="34" charset="0"/>
                <a:cs typeface="Arial" panose="020B0604020202020204" pitchFamily="34" charset="0"/>
              </a:rPr>
              <a:t>Kids Camp</a:t>
            </a:r>
          </a:p>
        </p:txBody>
      </p:sp>
      <p:sp>
        <p:nvSpPr>
          <p:cNvPr id="4" name="Text Placeholder 3"/>
          <p:cNvSpPr>
            <a:spLocks noGrp="1"/>
          </p:cNvSpPr>
          <p:nvPr>
            <p:ph type="body" sz="half" idx="2"/>
          </p:nvPr>
        </p:nvSpPr>
        <p:spPr>
          <a:xfrm>
            <a:off x="488228" y="3743662"/>
            <a:ext cx="6296369" cy="796066"/>
          </a:xfrm>
        </p:spPr>
        <p:txBody>
          <a:bodyPr>
            <a:normAutofit/>
          </a:bodyPr>
          <a:lstStyle/>
          <a:p>
            <a:pPr algn="ctr"/>
            <a:r>
              <a:rPr lang="en-US" sz="2800" dirty="0">
                <a:latin typeface="Arial" panose="020B0604020202020204" pitchFamily="34" charset="0"/>
                <a:cs typeface="Arial" panose="020B0604020202020204" pitchFamily="34" charset="0"/>
              </a:rPr>
              <a:t>Sponsored by RCA churches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555" y="16502"/>
            <a:ext cx="4418468" cy="6841498"/>
          </a:xfrm>
          <a:prstGeom prst="rect">
            <a:avLst/>
          </a:prstGeom>
        </p:spPr>
      </p:pic>
    </p:spTree>
    <p:extLst>
      <p:ext uri="{BB962C8B-B14F-4D97-AF65-F5344CB8AC3E}">
        <p14:creationId xmlns:p14="http://schemas.microsoft.com/office/powerpoint/2010/main" val="38298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2985433"/>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2012</a:t>
            </a:r>
          </a:p>
          <a:p>
            <a:pPr algn="ctr"/>
            <a:endParaRPr lang="en-US" sz="40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…the General Synod reaffirms our official position that homosexual behavior is a sin according to the Holy Scriptures… </a:t>
            </a:r>
            <a:endParaRPr lang="en-US" sz="36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40" y="4824458"/>
            <a:ext cx="10918857" cy="759126"/>
          </a:xfrm>
        </p:spPr>
        <p:txBody>
          <a:bodyPr>
            <a:noAutofit/>
          </a:bodyPr>
          <a:lstStyle/>
          <a:p>
            <a:pPr algn="ctr"/>
            <a:r>
              <a:rPr lang="en-US" sz="3400" b="1" dirty="0">
                <a:solidFill>
                  <a:schemeClr val="accent1"/>
                </a:solidFill>
              </a:rPr>
              <a:t>Western Seminary Professor Advocates for Full Inclusion</a:t>
            </a:r>
          </a:p>
        </p:txBody>
      </p:sp>
      <p:sp>
        <p:nvSpPr>
          <p:cNvPr id="4" name="Text Placeholder 3"/>
          <p:cNvSpPr>
            <a:spLocks noGrp="1"/>
          </p:cNvSpPr>
          <p:nvPr>
            <p:ph type="body" sz="half" idx="2"/>
          </p:nvPr>
        </p:nvSpPr>
        <p:spPr>
          <a:xfrm>
            <a:off x="636571" y="5583584"/>
            <a:ext cx="10918857" cy="969676"/>
          </a:xfrm>
        </p:spPr>
        <p:txBody>
          <a:bodyPr>
            <a:noAutofit/>
          </a:bodyPr>
          <a:lstStyle/>
          <a:p>
            <a:pPr algn="ctr">
              <a:lnSpc>
                <a:spcPct val="100000"/>
              </a:lnSpc>
              <a:spcBef>
                <a:spcPts val="0"/>
              </a:spcBef>
            </a:pPr>
            <a:r>
              <a:rPr lang="en-US" sz="2400" dirty="0">
                <a:latin typeface="Arial" panose="020B0604020202020204" pitchFamily="34" charset="0"/>
                <a:cs typeface="Arial" panose="020B0604020202020204" pitchFamily="34" charset="0"/>
              </a:rPr>
              <a:t>Dr. James V. Brownson wrote the above book advocating</a:t>
            </a:r>
          </a:p>
          <a:p>
            <a:pPr algn="ctr">
              <a:lnSpc>
                <a:spcPct val="100000"/>
              </a:lnSpc>
              <a:spcBef>
                <a:spcPts val="0"/>
              </a:spcBef>
            </a:pPr>
            <a:r>
              <a:rPr lang="en-US" sz="2400" dirty="0">
                <a:latin typeface="Arial" panose="020B0604020202020204" pitchFamily="34" charset="0"/>
                <a:cs typeface="Arial" panose="020B0604020202020204" pitchFamily="34" charset="0"/>
              </a:rPr>
              <a:t>for full inclusion of homosexuals in the life of the church.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180" y="1027517"/>
            <a:ext cx="2461673" cy="369923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397352"/>
            <a:ext cx="4833769" cy="3354470"/>
          </a:xfrm>
          <a:prstGeom prst="rect">
            <a:avLst/>
          </a:prstGeom>
        </p:spPr>
      </p:pic>
      <p:sp>
        <p:nvSpPr>
          <p:cNvPr id="3" name="TextBox 2"/>
          <p:cNvSpPr txBox="1"/>
          <p:nvPr/>
        </p:nvSpPr>
        <p:spPr>
          <a:xfrm>
            <a:off x="5431294" y="591760"/>
            <a:ext cx="132114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2014</a:t>
            </a:r>
          </a:p>
        </p:txBody>
      </p:sp>
    </p:spTree>
    <p:extLst>
      <p:ext uri="{BB962C8B-B14F-4D97-AF65-F5344CB8AC3E}">
        <p14:creationId xmlns:p14="http://schemas.microsoft.com/office/powerpoint/2010/main" val="57677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36009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2015</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T</a:t>
            </a:r>
            <a:r>
              <a:rPr lang="en-US" sz="3600" dirty="0">
                <a:latin typeface="Arial" panose="020B0604020202020204" pitchFamily="34" charset="0"/>
                <a:cs typeface="Arial" panose="020B0604020202020204" pitchFamily="34" charset="0"/>
              </a:rPr>
              <a:t>he General Synod, in judicial session, approved the reception of an openly homosexual female pastor, who was ordained in a Formula of Agreement denomination.</a:t>
            </a:r>
            <a:endParaRPr lang="en-US" sz="36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73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2016</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A Special Council was held to devise a constitutional resolution to the RCA position</a:t>
            </a:r>
          </a:p>
          <a:p>
            <a:r>
              <a:rPr lang="en-US" sz="4000" dirty="0">
                <a:latin typeface="Arial" panose="020B0604020202020204" pitchFamily="34" charset="0"/>
                <a:cs typeface="Arial" panose="020B0604020202020204" pitchFamily="34" charset="0"/>
              </a:rPr>
              <a:t>on gender and marriage.</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The Council failed to reach a resolution,</a:t>
            </a:r>
          </a:p>
          <a:p>
            <a:r>
              <a:rPr lang="en-US" sz="4000" dirty="0">
                <a:latin typeface="Arial" panose="020B0604020202020204" pitchFamily="34" charset="0"/>
                <a:cs typeface="Arial" panose="020B0604020202020204" pitchFamily="34" charset="0"/>
              </a:rPr>
              <a:t>and passed the issue on to the General Synod.</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16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071" y="653143"/>
            <a:ext cx="9154757" cy="31700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2016</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The Classis of Holland ordained</a:t>
            </a:r>
          </a:p>
          <a:p>
            <a:r>
              <a:rPr lang="en-US" sz="4000" dirty="0">
                <a:latin typeface="Arial" panose="020B0604020202020204" pitchFamily="34" charset="0"/>
                <a:cs typeface="Arial" panose="020B0604020202020204" pitchFamily="34" charset="0"/>
              </a:rPr>
              <a:t>an openly homosexual man</a:t>
            </a:r>
          </a:p>
          <a:p>
            <a:r>
              <a:rPr lang="en-US" sz="4000" dirty="0">
                <a:latin typeface="Arial" panose="020B0604020202020204" pitchFamily="34" charset="0"/>
                <a:cs typeface="Arial" panose="020B0604020202020204" pitchFamily="34" charset="0"/>
              </a:rPr>
              <a:t>as Minister of the Word and Sacrament.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9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Concerns about the Belhar:</a:t>
            </a:r>
          </a:p>
        </p:txBody>
      </p:sp>
      <p:sp>
        <p:nvSpPr>
          <p:cNvPr id="3" name="TextBox 2"/>
          <p:cNvSpPr txBox="1"/>
          <p:nvPr/>
        </p:nvSpPr>
        <p:spPr>
          <a:xfrm>
            <a:off x="1492898" y="195942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3)  What the Belhar </a:t>
            </a:r>
            <a:r>
              <a:rPr lang="en-US" sz="4400" u="sng" dirty="0">
                <a:latin typeface="Arial" panose="020B0604020202020204" pitchFamily="34" charset="0"/>
                <a:cs typeface="Arial" panose="020B0604020202020204" pitchFamily="34" charset="0"/>
              </a:rPr>
              <a:t>Does</a:t>
            </a:r>
            <a:r>
              <a:rPr lang="en-US" sz="4400" dirty="0">
                <a:latin typeface="Arial" panose="020B0604020202020204" pitchFamily="34" charset="0"/>
                <a:cs typeface="Arial" panose="020B0604020202020204" pitchFamily="34" charset="0"/>
              </a:rPr>
              <a:t> Say:</a:t>
            </a:r>
          </a:p>
        </p:txBody>
      </p:sp>
      <p:sp>
        <p:nvSpPr>
          <p:cNvPr id="5" name="TextBox 4"/>
          <p:cNvSpPr txBox="1"/>
          <p:nvPr/>
        </p:nvSpPr>
        <p:spPr>
          <a:xfrm>
            <a:off x="2444620" y="424853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d)  Prioritizes unity over truth.</a:t>
            </a:r>
          </a:p>
        </p:txBody>
      </p:sp>
      <p:sp>
        <p:nvSpPr>
          <p:cNvPr id="6" name="TextBox 5"/>
          <p:cNvSpPr txBox="1"/>
          <p:nvPr/>
        </p:nvSpPr>
        <p:spPr>
          <a:xfrm>
            <a:off x="2444620" y="3022470"/>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  Inverts the nature of unity.</a:t>
            </a:r>
          </a:p>
        </p:txBody>
      </p:sp>
    </p:spTree>
    <p:extLst>
      <p:ext uri="{BB962C8B-B14F-4D97-AF65-F5344CB8AC3E}">
        <p14:creationId xmlns:p14="http://schemas.microsoft.com/office/powerpoint/2010/main" val="183294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378565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2016</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The General Synod approved and sent two proposed constitutional changes to the classes, each would affirm the orthodox view of marriage as between one man and one woman.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3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051" y="0"/>
            <a:ext cx="6889898" cy="6858000"/>
          </a:xfrm>
          <a:prstGeom prst="rect">
            <a:avLst/>
          </a:prstGeom>
        </p:spPr>
      </p:pic>
    </p:spTree>
    <p:extLst>
      <p:ext uri="{BB962C8B-B14F-4D97-AF65-F5344CB8AC3E}">
        <p14:creationId xmlns:p14="http://schemas.microsoft.com/office/powerpoint/2010/main" val="2893892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586" y="653143"/>
            <a:ext cx="9154758" cy="31700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2017</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The Classis of New York ordained</a:t>
            </a:r>
          </a:p>
          <a:p>
            <a:pPr algn="ctr"/>
            <a:r>
              <a:rPr lang="en-US" sz="4000" dirty="0">
                <a:latin typeface="Arial" panose="020B0604020202020204" pitchFamily="34" charset="0"/>
                <a:cs typeface="Arial" panose="020B0604020202020204" pitchFamily="34" charset="0"/>
              </a:rPr>
              <a:t>an openly homosexual man</a:t>
            </a:r>
          </a:p>
          <a:p>
            <a:pPr algn="ctr"/>
            <a:r>
              <a:rPr lang="en-US" sz="4000" dirty="0">
                <a:latin typeface="Arial" panose="020B0604020202020204" pitchFamily="34" charset="0"/>
                <a:cs typeface="Arial" panose="020B0604020202020204" pitchFamily="34" charset="0"/>
              </a:rPr>
              <a:t>as Minister of the Word and Sacrament.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02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440120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2017</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General Synod’s two proposed constitutional changes that would have affirmed the orthodox view of marriage as between one man and one woman failed to receive the necessary approval by 2/3s of the classes.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8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2406" y="1174778"/>
            <a:ext cx="9116009" cy="3785652"/>
          </a:xfrm>
          <a:prstGeom prst="rect">
            <a:avLst/>
          </a:prstGeom>
          <a:noFill/>
        </p:spPr>
        <p:txBody>
          <a:bodyPr wrap="square" rtlCol="0">
            <a:spAutoFit/>
          </a:bodyPr>
          <a:lstStyle/>
          <a:p>
            <a:pPr algn="ctr"/>
            <a:r>
              <a:rPr lang="en-US" sz="8000" dirty="0">
                <a:solidFill>
                  <a:srgbClr val="92D050"/>
                </a:solidFill>
                <a:latin typeface="Arial" panose="020B0604020202020204" pitchFamily="34" charset="0"/>
                <a:cs typeface="Arial" panose="020B0604020202020204" pitchFamily="34" charset="0"/>
              </a:rPr>
              <a:t>Questions</a:t>
            </a:r>
          </a:p>
          <a:p>
            <a:pPr algn="ctr"/>
            <a:r>
              <a:rPr lang="en-US" sz="8000" dirty="0">
                <a:solidFill>
                  <a:srgbClr val="92D050"/>
                </a:solidFill>
                <a:latin typeface="Arial" panose="020B0604020202020204" pitchFamily="34" charset="0"/>
                <a:cs typeface="Arial" panose="020B0604020202020204" pitchFamily="34" charset="0"/>
              </a:rPr>
              <a:t>and</a:t>
            </a:r>
          </a:p>
          <a:p>
            <a:pPr algn="ctr"/>
            <a:r>
              <a:rPr lang="en-US" sz="8000" dirty="0">
                <a:solidFill>
                  <a:srgbClr val="92D050"/>
                </a:solidFill>
                <a:latin typeface="Arial" panose="020B0604020202020204" pitchFamily="34" charset="0"/>
                <a:cs typeface="Arial" panose="020B0604020202020204" pitchFamily="34" charset="0"/>
              </a:rPr>
              <a:t>Discussion</a:t>
            </a:r>
          </a:p>
        </p:txBody>
      </p:sp>
    </p:spTree>
    <p:extLst>
      <p:ext uri="{BB962C8B-B14F-4D97-AF65-F5344CB8AC3E}">
        <p14:creationId xmlns:p14="http://schemas.microsoft.com/office/powerpoint/2010/main" val="357096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3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SESSION THREE:</a:t>
            </a:r>
          </a:p>
          <a:p>
            <a:pPr algn="ctr"/>
            <a:r>
              <a:rPr lang="en-US" sz="6000" dirty="0">
                <a:latin typeface="Arial" panose="020B0604020202020204" pitchFamily="34" charset="0"/>
                <a:cs typeface="Arial" panose="020B0604020202020204" pitchFamily="34" charset="0"/>
              </a:rPr>
              <a:t>Unity, Disunity, and Polity</a:t>
            </a:r>
          </a:p>
          <a:p>
            <a:pPr algn="ctr"/>
            <a:r>
              <a:rPr lang="en-US" sz="6000" dirty="0">
                <a:latin typeface="Arial" panose="020B0604020202020204" pitchFamily="34" charset="0"/>
                <a:cs typeface="Arial" panose="020B0604020202020204" pitchFamily="34" charset="0"/>
              </a:rPr>
              <a:t>in the RCA</a:t>
            </a:r>
          </a:p>
        </p:txBody>
      </p:sp>
    </p:spTree>
    <p:extLst>
      <p:ext uri="{BB962C8B-B14F-4D97-AF65-F5344CB8AC3E}">
        <p14:creationId xmlns:p14="http://schemas.microsoft.com/office/powerpoint/2010/main" val="150581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The Biblical View</a:t>
            </a:r>
          </a:p>
          <a:p>
            <a:pPr algn="ctr"/>
            <a:r>
              <a:rPr lang="en-US" sz="6000" dirty="0">
                <a:solidFill>
                  <a:srgbClr val="92D050"/>
                </a:solidFill>
                <a:latin typeface="Arial" panose="020B0604020202020204" pitchFamily="34" charset="0"/>
                <a:cs typeface="Arial" panose="020B0604020202020204" pitchFamily="34" charset="0"/>
              </a:rPr>
              <a:t>of the</a:t>
            </a:r>
          </a:p>
          <a:p>
            <a:pPr algn="ctr"/>
            <a:r>
              <a:rPr lang="en-US" sz="6000" dirty="0">
                <a:solidFill>
                  <a:srgbClr val="92D050"/>
                </a:solidFill>
                <a:latin typeface="Arial" panose="020B0604020202020204" pitchFamily="34" charset="0"/>
                <a:cs typeface="Arial" panose="020B0604020202020204" pitchFamily="34" charset="0"/>
              </a:rPr>
              <a:t>Nature of Unity</a:t>
            </a:r>
          </a:p>
        </p:txBody>
      </p:sp>
    </p:spTree>
    <p:extLst>
      <p:ext uri="{BB962C8B-B14F-4D97-AF65-F5344CB8AC3E}">
        <p14:creationId xmlns:p14="http://schemas.microsoft.com/office/powerpoint/2010/main" val="24772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17:8</a:t>
            </a:r>
          </a:p>
          <a:p>
            <a:r>
              <a:rPr lang="en-US" sz="4000" dirty="0">
                <a:latin typeface="Arial" panose="020B0604020202020204" pitchFamily="34" charset="0"/>
                <a:cs typeface="Arial" panose="020B0604020202020204" pitchFamily="34" charset="0"/>
              </a:rPr>
              <a:t>For I gave them the words you gave me and they accepted them.  They knew with certainty that I came from you, and they believed that you sent me.</a:t>
            </a:r>
          </a:p>
        </p:txBody>
      </p:sp>
    </p:spTree>
    <p:extLst>
      <p:ext uri="{BB962C8B-B14F-4D97-AF65-F5344CB8AC3E}">
        <p14:creationId xmlns:p14="http://schemas.microsoft.com/office/powerpoint/2010/main" val="340742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17:8</a:t>
            </a:r>
          </a:p>
          <a:p>
            <a:r>
              <a:rPr lang="en-US" sz="4000" dirty="0">
                <a:latin typeface="Arial" panose="020B0604020202020204" pitchFamily="34" charset="0"/>
                <a:cs typeface="Arial" panose="020B0604020202020204" pitchFamily="34" charset="0"/>
              </a:rPr>
              <a:t>For I gave them </a:t>
            </a:r>
            <a:r>
              <a:rPr lang="en-US" sz="4000" dirty="0">
                <a:solidFill>
                  <a:srgbClr val="FFFF00"/>
                </a:solidFill>
                <a:latin typeface="Arial" panose="020B0604020202020204" pitchFamily="34" charset="0"/>
                <a:cs typeface="Arial" panose="020B0604020202020204" pitchFamily="34" charset="0"/>
              </a:rPr>
              <a:t>the words </a:t>
            </a:r>
            <a:r>
              <a:rPr lang="en-US" sz="4000" dirty="0">
                <a:latin typeface="Arial" panose="020B0604020202020204" pitchFamily="34" charset="0"/>
                <a:cs typeface="Arial" panose="020B0604020202020204" pitchFamily="34" charset="0"/>
              </a:rPr>
              <a:t>you gave me and they accepted them.  They knew with certainty that I came from you, and they believed that you sent me.</a:t>
            </a:r>
          </a:p>
        </p:txBody>
      </p:sp>
    </p:spTree>
    <p:extLst>
      <p:ext uri="{BB962C8B-B14F-4D97-AF65-F5344CB8AC3E}">
        <p14:creationId xmlns:p14="http://schemas.microsoft.com/office/powerpoint/2010/main" val="211502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Implications of the Belhar:</a:t>
            </a:r>
          </a:p>
        </p:txBody>
      </p:sp>
      <p:sp>
        <p:nvSpPr>
          <p:cNvPr id="3" name="TextBox 2"/>
          <p:cNvSpPr txBox="1"/>
          <p:nvPr/>
        </p:nvSpPr>
        <p:spPr>
          <a:xfrm>
            <a:off x="1492898" y="195942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  Standardizes bad theology.</a:t>
            </a:r>
          </a:p>
        </p:txBody>
      </p:sp>
      <p:sp>
        <p:nvSpPr>
          <p:cNvPr id="5" name="TextBox 4"/>
          <p:cNvSpPr txBox="1"/>
          <p:nvPr/>
        </p:nvSpPr>
        <p:spPr>
          <a:xfrm>
            <a:off x="1558212" y="4251647"/>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3)  Potentially justifies falsehood.</a:t>
            </a:r>
          </a:p>
        </p:txBody>
      </p:sp>
      <p:sp>
        <p:nvSpPr>
          <p:cNvPr id="6" name="TextBox 5"/>
          <p:cNvSpPr txBox="1"/>
          <p:nvPr/>
        </p:nvSpPr>
        <p:spPr>
          <a:xfrm>
            <a:off x="1558212" y="3103983"/>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2)  </a:t>
            </a:r>
            <a:r>
              <a:rPr lang="en-US" sz="4400" dirty="0" err="1">
                <a:latin typeface="Arial" panose="020B0604020202020204" pitchFamily="34" charset="0"/>
                <a:cs typeface="Arial" panose="020B0604020202020204" pitchFamily="34" charset="0"/>
              </a:rPr>
              <a:t>Unstandardizes</a:t>
            </a:r>
            <a:r>
              <a:rPr lang="en-US" sz="4400" dirty="0">
                <a:latin typeface="Arial" panose="020B0604020202020204" pitchFamily="34" charset="0"/>
                <a:cs typeface="Arial" panose="020B0604020202020204" pitchFamily="34" charset="0"/>
              </a:rPr>
              <a:t> the Standards.</a:t>
            </a:r>
          </a:p>
        </p:txBody>
      </p:sp>
    </p:spTree>
    <p:extLst>
      <p:ext uri="{BB962C8B-B14F-4D97-AF65-F5344CB8AC3E}">
        <p14:creationId xmlns:p14="http://schemas.microsoft.com/office/powerpoint/2010/main" val="24376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17:8</a:t>
            </a:r>
          </a:p>
          <a:p>
            <a:r>
              <a:rPr lang="en-US" sz="4000" dirty="0">
                <a:latin typeface="Arial" panose="020B0604020202020204" pitchFamily="34" charset="0"/>
                <a:cs typeface="Arial" panose="020B0604020202020204" pitchFamily="34" charset="0"/>
              </a:rPr>
              <a:t>For I gave them </a:t>
            </a:r>
            <a:r>
              <a:rPr lang="en-US" sz="4000" dirty="0">
                <a:solidFill>
                  <a:srgbClr val="FFFF00"/>
                </a:solidFill>
                <a:latin typeface="Arial" panose="020B0604020202020204" pitchFamily="34" charset="0"/>
                <a:cs typeface="Arial" panose="020B0604020202020204" pitchFamily="34" charset="0"/>
              </a:rPr>
              <a:t>the words </a:t>
            </a:r>
            <a:r>
              <a:rPr lang="en-US" sz="4000" dirty="0">
                <a:latin typeface="Arial" panose="020B0604020202020204" pitchFamily="34" charset="0"/>
                <a:cs typeface="Arial" panose="020B0604020202020204" pitchFamily="34" charset="0"/>
              </a:rPr>
              <a:t>you gave me and they accepted them.  </a:t>
            </a:r>
            <a:r>
              <a:rPr lang="en-US" sz="4000" dirty="0">
                <a:solidFill>
                  <a:srgbClr val="FFFF00"/>
                </a:solidFill>
                <a:latin typeface="Arial" panose="020B0604020202020204" pitchFamily="34" charset="0"/>
                <a:cs typeface="Arial" panose="020B0604020202020204" pitchFamily="34" charset="0"/>
              </a:rPr>
              <a:t>They knew with certainty that I came from you, and they believed that you sent me.</a:t>
            </a:r>
          </a:p>
        </p:txBody>
      </p:sp>
    </p:spTree>
    <p:extLst>
      <p:ext uri="{BB962C8B-B14F-4D97-AF65-F5344CB8AC3E}">
        <p14:creationId xmlns:p14="http://schemas.microsoft.com/office/powerpoint/2010/main" val="274214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17:11</a:t>
            </a:r>
          </a:p>
          <a:p>
            <a:r>
              <a:rPr lang="en-US" sz="4000" dirty="0">
                <a:latin typeface="Arial" panose="020B0604020202020204" pitchFamily="34" charset="0"/>
                <a:cs typeface="Arial" panose="020B0604020202020204" pitchFamily="34" charset="0"/>
              </a:rPr>
              <a:t>I will remain in the world no longer, but they are still in the world, and I am coming to you.  Holy Father, protect them by the power of your name…so that they may be one as we are one.</a:t>
            </a:r>
          </a:p>
        </p:txBody>
      </p:sp>
    </p:spTree>
    <p:extLst>
      <p:ext uri="{BB962C8B-B14F-4D97-AF65-F5344CB8AC3E}">
        <p14:creationId xmlns:p14="http://schemas.microsoft.com/office/powerpoint/2010/main" val="404689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17:11</a:t>
            </a:r>
          </a:p>
          <a:p>
            <a:r>
              <a:rPr lang="en-US" sz="4000" dirty="0">
                <a:latin typeface="Arial" panose="020B0604020202020204" pitchFamily="34" charset="0"/>
                <a:cs typeface="Arial" panose="020B0604020202020204" pitchFamily="34" charset="0"/>
              </a:rPr>
              <a:t>I will remain in the world no longer, but they are still in the world, and I am coming to you.  Holy Father, protect them by the power of your name…</a:t>
            </a:r>
            <a:r>
              <a:rPr lang="en-US" sz="4000" dirty="0">
                <a:solidFill>
                  <a:srgbClr val="FFFF00"/>
                </a:solidFill>
                <a:latin typeface="Arial" panose="020B0604020202020204" pitchFamily="34" charset="0"/>
                <a:cs typeface="Arial" panose="020B0604020202020204" pitchFamily="34" charset="0"/>
              </a:rPr>
              <a:t>so that they may be one as we are one</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58562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17:17</a:t>
            </a:r>
          </a:p>
          <a:p>
            <a:r>
              <a:rPr lang="en-US" sz="4000" dirty="0">
                <a:latin typeface="Arial" panose="020B0604020202020204" pitchFamily="34" charset="0"/>
                <a:cs typeface="Arial" panose="020B0604020202020204" pitchFamily="34" charset="0"/>
              </a:rPr>
              <a:t>Sanctify them by the truth; your word is truth.</a:t>
            </a:r>
          </a:p>
        </p:txBody>
      </p:sp>
    </p:spTree>
    <p:extLst>
      <p:ext uri="{BB962C8B-B14F-4D97-AF65-F5344CB8AC3E}">
        <p14:creationId xmlns:p14="http://schemas.microsoft.com/office/powerpoint/2010/main" val="43616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50098"/>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17:17</a:t>
            </a:r>
          </a:p>
          <a:p>
            <a:r>
              <a:rPr lang="en-US" sz="4000" dirty="0">
                <a:latin typeface="Arial" panose="020B0604020202020204" pitchFamily="34" charset="0"/>
                <a:cs typeface="Arial" panose="020B0604020202020204" pitchFamily="34" charset="0"/>
              </a:rPr>
              <a:t>Sanctify them by </a:t>
            </a:r>
            <a:r>
              <a:rPr lang="en-US" sz="4000" dirty="0">
                <a:solidFill>
                  <a:srgbClr val="FFFF00"/>
                </a:solidFill>
                <a:latin typeface="Arial" panose="020B0604020202020204" pitchFamily="34" charset="0"/>
                <a:cs typeface="Arial" panose="020B0604020202020204" pitchFamily="34" charset="0"/>
              </a:rPr>
              <a:t>the truth</a:t>
            </a:r>
            <a:r>
              <a:rPr lang="en-US" sz="4000" dirty="0">
                <a:latin typeface="Arial" panose="020B0604020202020204" pitchFamily="34" charset="0"/>
                <a:cs typeface="Arial" panose="020B0604020202020204" pitchFamily="34" charset="0"/>
              </a:rPr>
              <a:t>; your word is truth.</a:t>
            </a:r>
          </a:p>
        </p:txBody>
      </p:sp>
    </p:spTree>
    <p:extLst>
      <p:ext uri="{BB962C8B-B14F-4D97-AF65-F5344CB8AC3E}">
        <p14:creationId xmlns:p14="http://schemas.microsoft.com/office/powerpoint/2010/main" val="41945998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17:20-21a</a:t>
            </a:r>
          </a:p>
          <a:p>
            <a:r>
              <a:rPr lang="en-US" sz="4000" dirty="0">
                <a:latin typeface="Arial" panose="020B0604020202020204" pitchFamily="34" charset="0"/>
                <a:cs typeface="Arial" panose="020B0604020202020204" pitchFamily="34" charset="0"/>
              </a:rPr>
              <a:t>My prayer is not for them alone.  I pray also for those who will believe in me through their message, that all of them may be one, Father, just as you are in me and I am in you.</a:t>
            </a:r>
          </a:p>
        </p:txBody>
      </p:sp>
    </p:spTree>
    <p:extLst>
      <p:ext uri="{BB962C8B-B14F-4D97-AF65-F5344CB8AC3E}">
        <p14:creationId xmlns:p14="http://schemas.microsoft.com/office/powerpoint/2010/main" val="39560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17:20-21a</a:t>
            </a:r>
          </a:p>
          <a:p>
            <a:r>
              <a:rPr lang="en-US" sz="4000" dirty="0">
                <a:latin typeface="Arial" panose="020B0604020202020204" pitchFamily="34" charset="0"/>
                <a:cs typeface="Arial" panose="020B0604020202020204" pitchFamily="34" charset="0"/>
              </a:rPr>
              <a:t>My prayer is not for them alone.  I pray also for those who will believe in me through their message, that all of them </a:t>
            </a:r>
            <a:r>
              <a:rPr lang="en-US" sz="4000" dirty="0">
                <a:solidFill>
                  <a:srgbClr val="FFFF00"/>
                </a:solidFill>
                <a:latin typeface="Arial" panose="020B0604020202020204" pitchFamily="34" charset="0"/>
                <a:cs typeface="Arial" panose="020B0604020202020204" pitchFamily="34" charset="0"/>
              </a:rPr>
              <a:t>may be one</a:t>
            </a:r>
            <a:r>
              <a:rPr lang="en-US" sz="4000" dirty="0">
                <a:latin typeface="Arial" panose="020B0604020202020204" pitchFamily="34" charset="0"/>
                <a:cs typeface="Arial" panose="020B0604020202020204" pitchFamily="34" charset="0"/>
              </a:rPr>
              <a:t>, Father, just as you are in me and I am in you.</a:t>
            </a:r>
          </a:p>
        </p:txBody>
      </p:sp>
    </p:spTree>
    <p:extLst>
      <p:ext uri="{BB962C8B-B14F-4D97-AF65-F5344CB8AC3E}">
        <p14:creationId xmlns:p14="http://schemas.microsoft.com/office/powerpoint/2010/main" val="24545175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17:20-21a</a:t>
            </a:r>
          </a:p>
          <a:p>
            <a:r>
              <a:rPr lang="en-US" sz="4000" dirty="0">
                <a:latin typeface="Arial" panose="020B0604020202020204" pitchFamily="34" charset="0"/>
                <a:cs typeface="Arial" panose="020B0604020202020204" pitchFamily="34" charset="0"/>
              </a:rPr>
              <a:t>My prayer is not for them alone.  I pray also for those who will believe in me through their message, that all of them </a:t>
            </a:r>
            <a:r>
              <a:rPr lang="en-US" sz="4000" dirty="0">
                <a:solidFill>
                  <a:srgbClr val="FFFF00"/>
                </a:solidFill>
                <a:latin typeface="Arial" panose="020B0604020202020204" pitchFamily="34" charset="0"/>
                <a:cs typeface="Arial" panose="020B0604020202020204" pitchFamily="34" charset="0"/>
              </a:rPr>
              <a:t>may be one</a:t>
            </a:r>
            <a:r>
              <a:rPr lang="en-US" sz="4000" dirty="0">
                <a:latin typeface="Arial" panose="020B0604020202020204" pitchFamily="34" charset="0"/>
                <a:cs typeface="Arial" panose="020B0604020202020204" pitchFamily="34" charset="0"/>
              </a:rPr>
              <a:t>, Father, </a:t>
            </a:r>
            <a:r>
              <a:rPr lang="en-US" sz="4000" dirty="0">
                <a:solidFill>
                  <a:srgbClr val="FFFF00"/>
                </a:solidFill>
                <a:latin typeface="Arial" panose="020B0604020202020204" pitchFamily="34" charset="0"/>
                <a:cs typeface="Arial" panose="020B0604020202020204" pitchFamily="34" charset="0"/>
              </a:rPr>
              <a:t>just as you are in me and I am in you</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873148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17:22-23a</a:t>
            </a:r>
          </a:p>
          <a:p>
            <a:r>
              <a:rPr lang="en-US" sz="4000" dirty="0">
                <a:latin typeface="Arial" panose="020B0604020202020204" pitchFamily="34" charset="0"/>
                <a:cs typeface="Arial" panose="020B0604020202020204" pitchFamily="34" charset="0"/>
              </a:rPr>
              <a:t>I have given them the glory that you gave me, that they may be one as we are one: I in them and you in me.  May they be brought to complete unity to let the world know that you sent me and have loved them even as you have loved me.</a:t>
            </a:r>
          </a:p>
        </p:txBody>
      </p:sp>
    </p:spTree>
    <p:extLst>
      <p:ext uri="{BB962C8B-B14F-4D97-AF65-F5344CB8AC3E}">
        <p14:creationId xmlns:p14="http://schemas.microsoft.com/office/powerpoint/2010/main" val="14703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17:22-23a</a:t>
            </a:r>
          </a:p>
          <a:p>
            <a:r>
              <a:rPr lang="en-US" sz="4000" dirty="0">
                <a:latin typeface="Arial" panose="020B0604020202020204" pitchFamily="34" charset="0"/>
                <a:cs typeface="Arial" panose="020B0604020202020204" pitchFamily="34" charset="0"/>
              </a:rPr>
              <a:t>I have given them the glory that you gave me, that they </a:t>
            </a:r>
            <a:r>
              <a:rPr lang="en-US" sz="4000" dirty="0">
                <a:solidFill>
                  <a:srgbClr val="FFFF00"/>
                </a:solidFill>
                <a:latin typeface="Arial" panose="020B0604020202020204" pitchFamily="34" charset="0"/>
                <a:cs typeface="Arial" panose="020B0604020202020204" pitchFamily="34" charset="0"/>
              </a:rPr>
              <a:t>may be one as we are one: I in them and you in me</a:t>
            </a:r>
            <a:r>
              <a:rPr lang="en-US" sz="4000" dirty="0">
                <a:latin typeface="Arial" panose="020B0604020202020204" pitchFamily="34" charset="0"/>
                <a:cs typeface="Arial" panose="020B0604020202020204" pitchFamily="34" charset="0"/>
              </a:rPr>
              <a:t>.  May they be brought to complete unity to let the world know that you sent me and have loved them even as you have loved me.</a:t>
            </a:r>
          </a:p>
        </p:txBody>
      </p:sp>
    </p:spTree>
    <p:extLst>
      <p:ext uri="{BB962C8B-B14F-4D97-AF65-F5344CB8AC3E}">
        <p14:creationId xmlns:p14="http://schemas.microsoft.com/office/powerpoint/2010/main" val="47587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Implications of the Belhar:</a:t>
            </a:r>
          </a:p>
        </p:txBody>
      </p:sp>
      <p:sp>
        <p:nvSpPr>
          <p:cNvPr id="3" name="TextBox 2"/>
          <p:cNvSpPr txBox="1"/>
          <p:nvPr/>
        </p:nvSpPr>
        <p:spPr>
          <a:xfrm>
            <a:off x="1558212" y="1956319"/>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4)  Potentially condemns orthodoxy.</a:t>
            </a:r>
          </a:p>
        </p:txBody>
      </p:sp>
      <p:sp>
        <p:nvSpPr>
          <p:cNvPr id="5" name="TextBox 4"/>
          <p:cNvSpPr txBox="1"/>
          <p:nvPr/>
        </p:nvSpPr>
        <p:spPr>
          <a:xfrm>
            <a:off x="1558212" y="4251647"/>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6)  Deters signing the Declaration.</a:t>
            </a:r>
          </a:p>
        </p:txBody>
      </p:sp>
      <p:sp>
        <p:nvSpPr>
          <p:cNvPr id="6" name="TextBox 5"/>
          <p:cNvSpPr txBox="1"/>
          <p:nvPr/>
        </p:nvSpPr>
        <p:spPr>
          <a:xfrm>
            <a:off x="1558212" y="3103983"/>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5)  Obstructs dissent and discipline.</a:t>
            </a:r>
          </a:p>
        </p:txBody>
      </p:sp>
    </p:spTree>
    <p:extLst>
      <p:ext uri="{BB962C8B-B14F-4D97-AF65-F5344CB8AC3E}">
        <p14:creationId xmlns:p14="http://schemas.microsoft.com/office/powerpoint/2010/main" val="235890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John 17:22-23a</a:t>
            </a:r>
          </a:p>
          <a:p>
            <a:r>
              <a:rPr lang="en-US" sz="4000" dirty="0">
                <a:latin typeface="Arial" panose="020B0604020202020204" pitchFamily="34" charset="0"/>
                <a:cs typeface="Arial" panose="020B0604020202020204" pitchFamily="34" charset="0"/>
              </a:rPr>
              <a:t>I have given them the glory that you gave me, that they </a:t>
            </a:r>
            <a:r>
              <a:rPr lang="en-US" sz="4000" dirty="0">
                <a:solidFill>
                  <a:srgbClr val="FFFF00"/>
                </a:solidFill>
                <a:latin typeface="Arial" panose="020B0604020202020204" pitchFamily="34" charset="0"/>
                <a:cs typeface="Arial" panose="020B0604020202020204" pitchFamily="34" charset="0"/>
              </a:rPr>
              <a:t>may be one as we are one: I in them and you in me</a:t>
            </a:r>
            <a:r>
              <a:rPr lang="en-US" sz="4000" dirty="0">
                <a:latin typeface="Arial" panose="020B0604020202020204" pitchFamily="34" charset="0"/>
                <a:cs typeface="Arial" panose="020B0604020202020204" pitchFamily="34" charset="0"/>
              </a:rPr>
              <a:t>.  May they be brought to </a:t>
            </a:r>
            <a:r>
              <a:rPr lang="en-US" sz="4000" dirty="0">
                <a:solidFill>
                  <a:srgbClr val="FFFF00"/>
                </a:solidFill>
                <a:latin typeface="Arial" panose="020B0604020202020204" pitchFamily="34" charset="0"/>
                <a:cs typeface="Arial" panose="020B0604020202020204" pitchFamily="34" charset="0"/>
              </a:rPr>
              <a:t>complete unity to let the world know that you sent me and have loved them even as you have loved me</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65485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cap="all"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n Overview of John 17</a:t>
            </a:r>
            <a:endParaRPr lang="en-US" sz="4000" cap="all" dirty="0">
              <a:latin typeface="Arial" panose="020B0604020202020204" pitchFamily="34" charset="0"/>
              <a:cs typeface="Arial" panose="020B0604020202020204" pitchFamily="34" charset="0"/>
            </a:endParaRPr>
          </a:p>
        </p:txBody>
      </p:sp>
      <p:sp>
        <p:nvSpPr>
          <p:cNvPr id="3" name="TextBox 2"/>
          <p:cNvSpPr txBox="1"/>
          <p:nvPr/>
        </p:nvSpPr>
        <p:spPr>
          <a:xfrm>
            <a:off x="590938" y="1940768"/>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unity for which Jesus prays is agreement about the nature of His relationship with God the Father as revealed in the truth of His Word.</a:t>
            </a:r>
          </a:p>
        </p:txBody>
      </p:sp>
    </p:spTree>
    <p:extLst>
      <p:ext uri="{BB962C8B-B14F-4D97-AF65-F5344CB8AC3E}">
        <p14:creationId xmlns:p14="http://schemas.microsoft.com/office/powerpoint/2010/main" val="24798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New Testament Passages About Unity</a:t>
            </a:r>
          </a:p>
        </p:txBody>
      </p:sp>
      <p:sp>
        <p:nvSpPr>
          <p:cNvPr id="3" name="TextBox 2"/>
          <p:cNvSpPr txBox="1"/>
          <p:nvPr/>
        </p:nvSpPr>
        <p:spPr>
          <a:xfrm>
            <a:off x="590938" y="194076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Romans 16:17-18</a:t>
            </a:r>
          </a:p>
          <a:p>
            <a:r>
              <a:rPr lang="en-US" sz="4000" dirty="0">
                <a:latin typeface="Arial" panose="020B0604020202020204" pitchFamily="34" charset="0"/>
                <a:cs typeface="Arial" panose="020B0604020202020204" pitchFamily="34" charset="0"/>
              </a:rPr>
              <a:t>I appeal to you, brothers, to watch out for those who cause divisions and create obstacles contrary to the doctrine that you have been taught; avoid them.</a:t>
            </a:r>
          </a:p>
        </p:txBody>
      </p:sp>
    </p:spTree>
    <p:extLst>
      <p:ext uri="{BB962C8B-B14F-4D97-AF65-F5344CB8AC3E}">
        <p14:creationId xmlns:p14="http://schemas.microsoft.com/office/powerpoint/2010/main" val="21110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New Testament Passages About Unity</a:t>
            </a:r>
          </a:p>
        </p:txBody>
      </p:sp>
      <p:sp>
        <p:nvSpPr>
          <p:cNvPr id="3" name="TextBox 2"/>
          <p:cNvSpPr txBox="1"/>
          <p:nvPr/>
        </p:nvSpPr>
        <p:spPr>
          <a:xfrm>
            <a:off x="590938" y="1940768"/>
            <a:ext cx="11010123"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Corinthians 1:10</a:t>
            </a:r>
          </a:p>
          <a:p>
            <a:r>
              <a:rPr lang="en-US" sz="4000" dirty="0">
                <a:latin typeface="Arial" panose="020B0604020202020204" pitchFamily="34" charset="0"/>
                <a:cs typeface="Arial" panose="020B0604020202020204" pitchFamily="34" charset="0"/>
              </a:rPr>
              <a:t>I appeal to you, brothers, by the name of our Lord Jesus Christ, that all of you agree, and that there be no divisions among you, but that you be united in the same mind and the same judgment.</a:t>
            </a:r>
          </a:p>
        </p:txBody>
      </p:sp>
    </p:spTree>
    <p:extLst>
      <p:ext uri="{BB962C8B-B14F-4D97-AF65-F5344CB8AC3E}">
        <p14:creationId xmlns:p14="http://schemas.microsoft.com/office/powerpoint/2010/main" val="32336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New Testament Passages About Unity</a:t>
            </a:r>
          </a:p>
        </p:txBody>
      </p:sp>
      <p:sp>
        <p:nvSpPr>
          <p:cNvPr id="3" name="TextBox 2"/>
          <p:cNvSpPr txBox="1"/>
          <p:nvPr/>
        </p:nvSpPr>
        <p:spPr>
          <a:xfrm>
            <a:off x="590938" y="1940768"/>
            <a:ext cx="11010123"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Corinthians 1:10</a:t>
            </a:r>
          </a:p>
          <a:p>
            <a:r>
              <a:rPr lang="en-US" sz="4000" dirty="0">
                <a:latin typeface="Arial" panose="020B0604020202020204" pitchFamily="34" charset="0"/>
                <a:cs typeface="Arial" panose="020B0604020202020204" pitchFamily="34" charset="0"/>
              </a:rPr>
              <a:t>I appeal to you, brothers, by the name of our Lord Jesus Christ, that all of you agree, and that there be no divisions among you, but that you </a:t>
            </a:r>
            <a:r>
              <a:rPr lang="en-US" sz="4000" dirty="0">
                <a:solidFill>
                  <a:srgbClr val="FFFF00"/>
                </a:solidFill>
                <a:latin typeface="Arial" panose="020B0604020202020204" pitchFamily="34" charset="0"/>
                <a:cs typeface="Arial" panose="020B0604020202020204" pitchFamily="34" charset="0"/>
              </a:rPr>
              <a:t>be united in the same mind and the same judgment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9535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Biblical View of Unity</a:t>
            </a:r>
          </a:p>
        </p:txBody>
      </p:sp>
      <p:sp>
        <p:nvSpPr>
          <p:cNvPr id="3" name="TextBox 2"/>
          <p:cNvSpPr txBox="1"/>
          <p:nvPr/>
        </p:nvSpPr>
        <p:spPr>
          <a:xfrm>
            <a:off x="590938" y="1940768"/>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Unity is the by-product or outcome that flows naturally from having common convictions about what is true.</a:t>
            </a:r>
          </a:p>
        </p:txBody>
      </p:sp>
    </p:spTree>
    <p:extLst>
      <p:ext uri="{BB962C8B-B14F-4D97-AF65-F5344CB8AC3E}">
        <p14:creationId xmlns:p14="http://schemas.microsoft.com/office/powerpoint/2010/main" val="24241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Biblical View of Disunity</a:t>
            </a:r>
          </a:p>
        </p:txBody>
      </p:sp>
      <p:sp>
        <p:nvSpPr>
          <p:cNvPr id="3" name="TextBox 2"/>
          <p:cNvSpPr txBox="1"/>
          <p:nvPr/>
        </p:nvSpPr>
        <p:spPr>
          <a:xfrm>
            <a:off x="590938" y="1940768"/>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Disunity is the by-product or outcome that flows naturally from NOT having common convictions about what is true.</a:t>
            </a:r>
          </a:p>
        </p:txBody>
      </p:sp>
    </p:spTree>
    <p:extLst>
      <p:ext uri="{BB962C8B-B14F-4D97-AF65-F5344CB8AC3E}">
        <p14:creationId xmlns:p14="http://schemas.microsoft.com/office/powerpoint/2010/main" val="9394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Is Disunity in the Church Always Wrong?</a:t>
            </a:r>
          </a:p>
        </p:txBody>
      </p:sp>
      <p:sp>
        <p:nvSpPr>
          <p:cNvPr id="4" name="TextBox 3"/>
          <p:cNvSpPr txBox="1"/>
          <p:nvPr/>
        </p:nvSpPr>
        <p:spPr>
          <a:xfrm>
            <a:off x="592493" y="1950719"/>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Corinthians 11:18-19</a:t>
            </a:r>
          </a:p>
          <a:p>
            <a:r>
              <a:rPr lang="en-US" sz="4000" dirty="0">
                <a:latin typeface="Arial" panose="020B0604020202020204" pitchFamily="34" charset="0"/>
                <a:cs typeface="Arial" panose="020B0604020202020204" pitchFamily="34" charset="0"/>
              </a:rPr>
              <a:t>For, in the first place, when you come together as a church, I hear that there are divisions among you.  And I believe it in part, for there must be factions among you in order that those who are genuine among you may be recognized.</a:t>
            </a:r>
          </a:p>
        </p:txBody>
      </p:sp>
    </p:spTree>
    <p:extLst>
      <p:ext uri="{BB962C8B-B14F-4D97-AF65-F5344CB8AC3E}">
        <p14:creationId xmlns:p14="http://schemas.microsoft.com/office/powerpoint/2010/main" val="350270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Is Disunity in the Church Always Wrong?</a:t>
            </a:r>
          </a:p>
        </p:txBody>
      </p:sp>
      <p:sp>
        <p:nvSpPr>
          <p:cNvPr id="4" name="TextBox 3"/>
          <p:cNvSpPr txBox="1"/>
          <p:nvPr/>
        </p:nvSpPr>
        <p:spPr>
          <a:xfrm>
            <a:off x="592493" y="1950719"/>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Corinthians 11:18-19</a:t>
            </a:r>
          </a:p>
          <a:p>
            <a:r>
              <a:rPr lang="en-US" sz="4000" dirty="0">
                <a:latin typeface="Arial" panose="020B0604020202020204" pitchFamily="34" charset="0"/>
                <a:cs typeface="Arial" panose="020B0604020202020204" pitchFamily="34" charset="0"/>
              </a:rPr>
              <a:t>For, in the first place, when you come together as a church, I hear that there are divisions among you.  And I believe it in part, for </a:t>
            </a:r>
            <a:r>
              <a:rPr lang="en-US" sz="4000" dirty="0">
                <a:solidFill>
                  <a:srgbClr val="FFFF00"/>
                </a:solidFill>
                <a:latin typeface="Arial" panose="020B0604020202020204" pitchFamily="34" charset="0"/>
                <a:cs typeface="Arial" panose="020B0604020202020204" pitchFamily="34" charset="0"/>
              </a:rPr>
              <a:t>there must be factions among </a:t>
            </a:r>
            <a:r>
              <a:rPr lang="en-US" sz="4000" dirty="0">
                <a:latin typeface="Arial" panose="020B0604020202020204" pitchFamily="34" charset="0"/>
                <a:cs typeface="Arial" panose="020B0604020202020204" pitchFamily="34" charset="0"/>
              </a:rPr>
              <a:t>you in order that those who are genuine among you may be recognized.</a:t>
            </a:r>
          </a:p>
        </p:txBody>
      </p:sp>
    </p:spTree>
    <p:extLst>
      <p:ext uri="{BB962C8B-B14F-4D97-AF65-F5344CB8AC3E}">
        <p14:creationId xmlns:p14="http://schemas.microsoft.com/office/powerpoint/2010/main" val="4709224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Is Disunity in the Church Always Wrong?</a:t>
            </a:r>
          </a:p>
        </p:txBody>
      </p:sp>
      <p:sp>
        <p:nvSpPr>
          <p:cNvPr id="4" name="TextBox 3"/>
          <p:cNvSpPr txBox="1"/>
          <p:nvPr/>
        </p:nvSpPr>
        <p:spPr>
          <a:xfrm>
            <a:off x="592493" y="1950719"/>
            <a:ext cx="11010123"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Corinthians 11:18-19</a:t>
            </a:r>
          </a:p>
          <a:p>
            <a:r>
              <a:rPr lang="en-US" sz="4000" dirty="0">
                <a:latin typeface="Arial" panose="020B0604020202020204" pitchFamily="34" charset="0"/>
                <a:cs typeface="Arial" panose="020B0604020202020204" pitchFamily="34" charset="0"/>
              </a:rPr>
              <a:t>For, in the first place, when you come together as a church, I hear that there are divisions among you.  And I believe it in part, for </a:t>
            </a:r>
            <a:r>
              <a:rPr lang="en-US" sz="4000" dirty="0">
                <a:solidFill>
                  <a:srgbClr val="FFFF00"/>
                </a:solidFill>
                <a:latin typeface="Arial" panose="020B0604020202020204" pitchFamily="34" charset="0"/>
                <a:cs typeface="Arial" panose="020B0604020202020204" pitchFamily="34" charset="0"/>
              </a:rPr>
              <a:t>there must be factions among </a:t>
            </a:r>
            <a:r>
              <a:rPr lang="en-US" sz="4000" dirty="0">
                <a:latin typeface="Arial" panose="020B0604020202020204" pitchFamily="34" charset="0"/>
                <a:cs typeface="Arial" panose="020B0604020202020204" pitchFamily="34" charset="0"/>
              </a:rPr>
              <a:t>you </a:t>
            </a:r>
            <a:r>
              <a:rPr lang="en-US" sz="4000" dirty="0">
                <a:solidFill>
                  <a:srgbClr val="FFFF00"/>
                </a:solidFill>
                <a:latin typeface="Arial" panose="020B0604020202020204" pitchFamily="34" charset="0"/>
                <a:cs typeface="Arial" panose="020B0604020202020204" pitchFamily="34" charset="0"/>
              </a:rPr>
              <a:t>in order that those who are genuine among you may be recognized</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726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Who Is Admitted to</a:t>
            </a:r>
          </a:p>
          <a:p>
            <a:pPr algn="ctr"/>
            <a:r>
              <a:rPr lang="en-US" sz="6000" dirty="0">
                <a:solidFill>
                  <a:srgbClr val="92D050"/>
                </a:solidFill>
                <a:latin typeface="Arial" panose="020B0604020202020204" pitchFamily="34" charset="0"/>
                <a:cs typeface="Arial" panose="020B0604020202020204" pitchFamily="34" charset="0"/>
              </a:rPr>
              <a:t>the Offices of the Church </a:t>
            </a:r>
          </a:p>
          <a:p>
            <a:pPr algn="ctr"/>
            <a:r>
              <a:rPr lang="en-US" sz="6000" dirty="0">
                <a:solidFill>
                  <a:srgbClr val="92D050"/>
                </a:solidFill>
                <a:latin typeface="Arial" panose="020B0604020202020204" pitchFamily="34" charset="0"/>
                <a:cs typeface="Arial" panose="020B0604020202020204" pitchFamily="34" charset="0"/>
              </a:rPr>
              <a:t>Has Changed</a:t>
            </a:r>
          </a:p>
        </p:txBody>
      </p:sp>
    </p:spTree>
    <p:extLst>
      <p:ext uri="{BB962C8B-B14F-4D97-AF65-F5344CB8AC3E}">
        <p14:creationId xmlns:p14="http://schemas.microsoft.com/office/powerpoint/2010/main" val="11259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The Progressive’s View</a:t>
            </a:r>
          </a:p>
          <a:p>
            <a:pPr algn="ctr"/>
            <a:r>
              <a:rPr lang="en-US" sz="6000" dirty="0">
                <a:solidFill>
                  <a:srgbClr val="92D050"/>
                </a:solidFill>
                <a:latin typeface="Arial" panose="020B0604020202020204" pitchFamily="34" charset="0"/>
                <a:cs typeface="Arial" panose="020B0604020202020204" pitchFamily="34" charset="0"/>
              </a:rPr>
              <a:t>of the</a:t>
            </a:r>
          </a:p>
          <a:p>
            <a:pPr algn="ctr"/>
            <a:r>
              <a:rPr lang="en-US" sz="6000" dirty="0">
                <a:solidFill>
                  <a:srgbClr val="92D050"/>
                </a:solidFill>
                <a:latin typeface="Arial" panose="020B0604020202020204" pitchFamily="34" charset="0"/>
                <a:cs typeface="Arial" panose="020B0604020202020204" pitchFamily="34" charset="0"/>
              </a:rPr>
              <a:t>Nature of Unity</a:t>
            </a:r>
          </a:p>
        </p:txBody>
      </p:sp>
    </p:spTree>
    <p:extLst>
      <p:ext uri="{BB962C8B-B14F-4D97-AF65-F5344CB8AC3E}">
        <p14:creationId xmlns:p14="http://schemas.microsoft.com/office/powerpoint/2010/main" val="33793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PROGRESSIVE VIEW OF UNITY</a:t>
            </a:r>
          </a:p>
        </p:txBody>
      </p:sp>
      <p:sp>
        <p:nvSpPr>
          <p:cNvPr id="4" name="TextBox 3"/>
          <p:cNvSpPr txBox="1"/>
          <p:nvPr/>
        </p:nvSpPr>
        <p:spPr>
          <a:xfrm>
            <a:off x="592493" y="1950719"/>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Unity is accepting everyone without judgment.</a:t>
            </a:r>
          </a:p>
        </p:txBody>
      </p:sp>
      <p:sp>
        <p:nvSpPr>
          <p:cNvPr id="5" name="TextBox 4"/>
          <p:cNvSpPr txBox="1"/>
          <p:nvPr/>
        </p:nvSpPr>
        <p:spPr>
          <a:xfrm>
            <a:off x="590938" y="2894352"/>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Disunity is judging, condemning, rejecting, or not being tolerant and accepting of everyone.</a:t>
            </a:r>
          </a:p>
        </p:txBody>
      </p:sp>
      <p:sp>
        <p:nvSpPr>
          <p:cNvPr id="6" name="TextBox 5"/>
          <p:cNvSpPr txBox="1"/>
          <p:nvPr/>
        </p:nvSpPr>
        <p:spPr>
          <a:xfrm>
            <a:off x="590938" y="4453538"/>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progressive’s “motto” for unity is:</a:t>
            </a:r>
          </a:p>
          <a:p>
            <a:pPr algn="ctr"/>
            <a:r>
              <a:rPr lang="en-US" sz="4000" dirty="0">
                <a:latin typeface="Arial" panose="020B0604020202020204" pitchFamily="34" charset="0"/>
                <a:cs typeface="Arial" panose="020B0604020202020204" pitchFamily="34" charset="0"/>
              </a:rPr>
              <a:t>room for all.</a:t>
            </a:r>
          </a:p>
        </p:txBody>
      </p:sp>
    </p:spTree>
    <p:extLst>
      <p:ext uri="{BB962C8B-B14F-4D97-AF65-F5344CB8AC3E}">
        <p14:creationId xmlns:p14="http://schemas.microsoft.com/office/powerpoint/2010/main" val="247727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PROGRESSIVE VIEW OF UNITY</a:t>
            </a:r>
          </a:p>
        </p:txBody>
      </p:sp>
      <p:sp>
        <p:nvSpPr>
          <p:cNvPr id="4" name="TextBox 3"/>
          <p:cNvSpPr txBox="1"/>
          <p:nvPr/>
        </p:nvSpPr>
        <p:spPr>
          <a:xfrm>
            <a:off x="592493" y="1950719"/>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Unity is not the consequence of having</a:t>
            </a:r>
          </a:p>
          <a:p>
            <a:r>
              <a:rPr lang="en-US" sz="4000" dirty="0">
                <a:latin typeface="Arial" panose="020B0604020202020204" pitchFamily="34" charset="0"/>
                <a:cs typeface="Arial" panose="020B0604020202020204" pitchFamily="34" charset="0"/>
              </a:rPr>
              <a:t>common convictions.</a:t>
            </a:r>
          </a:p>
        </p:txBody>
      </p:sp>
      <p:sp>
        <p:nvSpPr>
          <p:cNvPr id="5" name="TextBox 4"/>
          <p:cNvSpPr txBox="1"/>
          <p:nvPr/>
        </p:nvSpPr>
        <p:spPr>
          <a:xfrm>
            <a:off x="590938" y="3863848"/>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It is a goal to be attained through tolerance and the avoidance of reconciling differences.</a:t>
            </a:r>
          </a:p>
        </p:txBody>
      </p:sp>
    </p:spTree>
    <p:extLst>
      <p:ext uri="{BB962C8B-B14F-4D97-AF65-F5344CB8AC3E}">
        <p14:creationId xmlns:p14="http://schemas.microsoft.com/office/powerpoint/2010/main" val="16839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DANGER OF PROGRESSIVE VIEW</a:t>
            </a:r>
          </a:p>
        </p:txBody>
      </p:sp>
      <p:sp>
        <p:nvSpPr>
          <p:cNvPr id="4" name="TextBox 3"/>
          <p:cNvSpPr txBox="1"/>
          <p:nvPr/>
        </p:nvSpPr>
        <p:spPr>
          <a:xfrm>
            <a:off x="592493" y="1950719"/>
            <a:ext cx="11010123"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If unity is a goal, we run the risk of doing whatever is necessary to keep the peace.</a:t>
            </a:r>
          </a:p>
        </p:txBody>
      </p:sp>
    </p:spTree>
    <p:extLst>
      <p:ext uri="{BB962C8B-B14F-4D97-AF65-F5344CB8AC3E}">
        <p14:creationId xmlns:p14="http://schemas.microsoft.com/office/powerpoint/2010/main" val="38616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824" y="-1178"/>
            <a:ext cx="8700858" cy="6859177"/>
          </a:xfrm>
          <a:prstGeom prst="rect">
            <a:avLst/>
          </a:prstGeom>
        </p:spPr>
      </p:pic>
    </p:spTree>
    <p:extLst>
      <p:ext uri="{BB962C8B-B14F-4D97-AF65-F5344CB8AC3E}">
        <p14:creationId xmlns:p14="http://schemas.microsoft.com/office/powerpoint/2010/main" val="81499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DANGER OF PROGRESSIVE VIEW</a:t>
            </a:r>
          </a:p>
        </p:txBody>
      </p:sp>
      <p:sp>
        <p:nvSpPr>
          <p:cNvPr id="4" name="TextBox 3"/>
          <p:cNvSpPr txBox="1"/>
          <p:nvPr/>
        </p:nvSpPr>
        <p:spPr>
          <a:xfrm>
            <a:off x="592493" y="1493519"/>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If unity is the goal, we will:</a:t>
            </a:r>
          </a:p>
        </p:txBody>
      </p:sp>
      <p:sp>
        <p:nvSpPr>
          <p:cNvPr id="5" name="TextBox 4"/>
          <p:cNvSpPr txBox="1"/>
          <p:nvPr/>
        </p:nvSpPr>
        <p:spPr>
          <a:xfrm>
            <a:off x="1064467" y="2279153"/>
            <a:ext cx="1006306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minimize differences</a:t>
            </a:r>
          </a:p>
        </p:txBody>
      </p:sp>
      <p:sp>
        <p:nvSpPr>
          <p:cNvPr id="6" name="TextBox 5"/>
          <p:cNvSpPr txBox="1"/>
          <p:nvPr/>
        </p:nvSpPr>
        <p:spPr>
          <a:xfrm>
            <a:off x="1064467" y="2987039"/>
            <a:ext cx="1007395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ignore issues</a:t>
            </a:r>
          </a:p>
        </p:txBody>
      </p:sp>
      <p:sp>
        <p:nvSpPr>
          <p:cNvPr id="7" name="TextBox 6"/>
          <p:cNvSpPr txBox="1"/>
          <p:nvPr/>
        </p:nvSpPr>
        <p:spPr>
          <a:xfrm>
            <a:off x="1064467" y="3694925"/>
            <a:ext cx="1009416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shun confrontation</a:t>
            </a:r>
          </a:p>
        </p:txBody>
      </p:sp>
      <p:sp>
        <p:nvSpPr>
          <p:cNvPr id="8" name="TextBox 7"/>
          <p:cNvSpPr txBox="1"/>
          <p:nvPr/>
        </p:nvSpPr>
        <p:spPr>
          <a:xfrm>
            <a:off x="1074575" y="4402811"/>
            <a:ext cx="1007395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neglect discipline</a:t>
            </a:r>
          </a:p>
        </p:txBody>
      </p:sp>
      <p:sp>
        <p:nvSpPr>
          <p:cNvPr id="9" name="TextBox 8"/>
          <p:cNvSpPr txBox="1"/>
          <p:nvPr/>
        </p:nvSpPr>
        <p:spPr>
          <a:xfrm>
            <a:off x="1074575" y="5188445"/>
            <a:ext cx="1010194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compromise truth for the sake of unity</a:t>
            </a:r>
          </a:p>
        </p:txBody>
      </p:sp>
    </p:spTree>
    <p:extLst>
      <p:ext uri="{BB962C8B-B14F-4D97-AF65-F5344CB8AC3E}">
        <p14:creationId xmlns:p14="http://schemas.microsoft.com/office/powerpoint/2010/main" val="163086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DANGER OF PROGRESSIVE VIEW</a:t>
            </a:r>
          </a:p>
        </p:txBody>
      </p:sp>
      <p:sp>
        <p:nvSpPr>
          <p:cNvPr id="4" name="TextBox 3"/>
          <p:cNvSpPr txBox="1"/>
          <p:nvPr/>
        </p:nvSpPr>
        <p:spPr>
          <a:xfrm>
            <a:off x="592493" y="1950719"/>
            <a:ext cx="11010123"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problem with the “room for all” progressive view is that it is contrary to the biblical view of unity.  The can be no unity without common convictions about what is true.  The inevitable consequence of the progressive view is disunity and division.</a:t>
            </a:r>
          </a:p>
        </p:txBody>
      </p:sp>
    </p:spTree>
    <p:extLst>
      <p:ext uri="{BB962C8B-B14F-4D97-AF65-F5344CB8AC3E}">
        <p14:creationId xmlns:p14="http://schemas.microsoft.com/office/powerpoint/2010/main" val="14282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DANGER OF PROGRESSIVE VIEW</a:t>
            </a:r>
          </a:p>
        </p:txBody>
      </p:sp>
      <p:sp>
        <p:nvSpPr>
          <p:cNvPr id="4" name="TextBox 3"/>
          <p:cNvSpPr txBox="1"/>
          <p:nvPr/>
        </p:nvSpPr>
        <p:spPr>
          <a:xfrm>
            <a:off x="242597" y="1950719"/>
            <a:ext cx="116352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progressive’s disingenuousness call for unity:</a:t>
            </a:r>
          </a:p>
        </p:txBody>
      </p:sp>
      <p:sp>
        <p:nvSpPr>
          <p:cNvPr id="5" name="TextBox 4"/>
          <p:cNvSpPr txBox="1"/>
          <p:nvPr/>
        </p:nvSpPr>
        <p:spPr>
          <a:xfrm>
            <a:off x="590938" y="3051731"/>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The progressives are the current source of disunity in the church through their advocacy of different doctrines.</a:t>
            </a:r>
          </a:p>
        </p:txBody>
      </p:sp>
    </p:spTree>
    <p:extLst>
      <p:ext uri="{BB962C8B-B14F-4D97-AF65-F5344CB8AC3E}">
        <p14:creationId xmlns:p14="http://schemas.microsoft.com/office/powerpoint/2010/main" val="24703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620" y="653143"/>
            <a:ext cx="1187787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DANGER OF PROGRESSIVE VIEW</a:t>
            </a:r>
          </a:p>
        </p:txBody>
      </p:sp>
      <p:sp>
        <p:nvSpPr>
          <p:cNvPr id="4" name="TextBox 3"/>
          <p:cNvSpPr txBox="1"/>
          <p:nvPr/>
        </p:nvSpPr>
        <p:spPr>
          <a:xfrm>
            <a:off x="242597" y="1950719"/>
            <a:ext cx="116352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progressive’s disingenuousness call for unity:</a:t>
            </a:r>
          </a:p>
        </p:txBody>
      </p:sp>
      <p:sp>
        <p:nvSpPr>
          <p:cNvPr id="6" name="TextBox 5"/>
          <p:cNvSpPr txBox="1"/>
          <p:nvPr/>
        </p:nvSpPr>
        <p:spPr>
          <a:xfrm>
            <a:off x="489856" y="3022498"/>
            <a:ext cx="11010123"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  They will advocate for unity while they are in the minority.  However, once they are in the majority, they will switch their advocacy to purity.  An example of this is their handling of the issue of women’s ordination in the RCA.</a:t>
            </a:r>
          </a:p>
        </p:txBody>
      </p:sp>
    </p:spTree>
    <p:extLst>
      <p:ext uri="{BB962C8B-B14F-4D97-AF65-F5344CB8AC3E}">
        <p14:creationId xmlns:p14="http://schemas.microsoft.com/office/powerpoint/2010/main" val="29775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6828" y="841291"/>
            <a:ext cx="9116009" cy="3785652"/>
          </a:xfrm>
          <a:prstGeom prst="rect">
            <a:avLst/>
          </a:prstGeom>
          <a:noFill/>
        </p:spPr>
        <p:txBody>
          <a:bodyPr wrap="square" rtlCol="0">
            <a:spAutoFit/>
          </a:bodyPr>
          <a:lstStyle/>
          <a:p>
            <a:pPr algn="ctr"/>
            <a:r>
              <a:rPr lang="en-US" sz="8000" dirty="0">
                <a:solidFill>
                  <a:srgbClr val="92D050"/>
                </a:solidFill>
                <a:latin typeface="Arial" panose="020B0604020202020204" pitchFamily="34" charset="0"/>
                <a:cs typeface="Arial" panose="020B0604020202020204" pitchFamily="34" charset="0"/>
              </a:rPr>
              <a:t>Questions</a:t>
            </a:r>
          </a:p>
          <a:p>
            <a:pPr algn="ctr"/>
            <a:r>
              <a:rPr lang="en-US" sz="8000" dirty="0">
                <a:solidFill>
                  <a:srgbClr val="92D050"/>
                </a:solidFill>
                <a:latin typeface="Arial" panose="020B0604020202020204" pitchFamily="34" charset="0"/>
                <a:cs typeface="Arial" panose="020B0604020202020204" pitchFamily="34" charset="0"/>
              </a:rPr>
              <a:t>and</a:t>
            </a:r>
          </a:p>
          <a:p>
            <a:pPr algn="ctr"/>
            <a:r>
              <a:rPr lang="en-US" sz="8000" dirty="0">
                <a:solidFill>
                  <a:srgbClr val="92D050"/>
                </a:solidFill>
                <a:latin typeface="Arial" panose="020B0604020202020204" pitchFamily="34" charset="0"/>
                <a:cs typeface="Arial" panose="020B0604020202020204" pitchFamily="34" charset="0"/>
              </a:rPr>
              <a:t>Discussion</a:t>
            </a:r>
          </a:p>
        </p:txBody>
      </p:sp>
      <p:sp>
        <p:nvSpPr>
          <p:cNvPr id="3" name="TextBox 2"/>
          <p:cNvSpPr txBox="1"/>
          <p:nvPr/>
        </p:nvSpPr>
        <p:spPr>
          <a:xfrm>
            <a:off x="1516828" y="5325035"/>
            <a:ext cx="917627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Note: We still have more to cover today!</a:t>
            </a:r>
          </a:p>
        </p:txBody>
      </p:sp>
    </p:spTree>
    <p:extLst>
      <p:ext uri="{BB962C8B-B14F-4D97-AF65-F5344CB8AC3E}">
        <p14:creationId xmlns:p14="http://schemas.microsoft.com/office/powerpoint/2010/main" val="219071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A Brief History of</a:t>
            </a:r>
          </a:p>
          <a:p>
            <a:pPr algn="ctr"/>
            <a:r>
              <a:rPr lang="en-US" sz="6000" dirty="0">
                <a:latin typeface="Arial" panose="020B0604020202020204" pitchFamily="34" charset="0"/>
                <a:cs typeface="Arial" panose="020B0604020202020204" pitchFamily="34" charset="0"/>
              </a:rPr>
              <a:t>Women’s Ordination</a:t>
            </a:r>
          </a:p>
          <a:p>
            <a:pPr algn="ctr"/>
            <a:r>
              <a:rPr lang="en-US" sz="6000" dirty="0">
                <a:latin typeface="Arial" panose="020B0604020202020204" pitchFamily="34" charset="0"/>
                <a:cs typeface="Arial" panose="020B0604020202020204" pitchFamily="34" charset="0"/>
              </a:rPr>
              <a:t>in the RCA</a:t>
            </a:r>
          </a:p>
        </p:txBody>
      </p:sp>
    </p:spTree>
    <p:extLst>
      <p:ext uri="{BB962C8B-B14F-4D97-AF65-F5344CB8AC3E}">
        <p14:creationId xmlns:p14="http://schemas.microsoft.com/office/powerpoint/2010/main" val="19091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Orthodox and Progressive Christians</a:t>
            </a:r>
          </a:p>
          <a:p>
            <a:pPr algn="ctr"/>
            <a:r>
              <a:rPr lang="en-US" sz="4000" dirty="0">
                <a:latin typeface="Arial" panose="020B0604020202020204" pitchFamily="34" charset="0"/>
                <a:cs typeface="Arial" panose="020B0604020202020204" pitchFamily="34" charset="0"/>
              </a:rPr>
              <a:t>use the same vocabulary,</a:t>
            </a:r>
          </a:p>
          <a:p>
            <a:pPr algn="ctr"/>
            <a:r>
              <a:rPr lang="en-US" sz="4000" dirty="0">
                <a:latin typeface="Arial" panose="020B0604020202020204" pitchFamily="34" charset="0"/>
                <a:cs typeface="Arial" panose="020B0604020202020204" pitchFamily="34" charset="0"/>
              </a:rPr>
              <a:t>but have different dictionaries.</a:t>
            </a:r>
          </a:p>
        </p:txBody>
      </p:sp>
    </p:spTree>
    <p:extLst>
      <p:ext uri="{BB962C8B-B14F-4D97-AF65-F5344CB8AC3E}">
        <p14:creationId xmlns:p14="http://schemas.microsoft.com/office/powerpoint/2010/main" val="306200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the Word of God</a:t>
            </a:r>
          </a:p>
          <a:p>
            <a:r>
              <a:rPr lang="en-US" sz="4000" dirty="0">
                <a:latin typeface="Arial" panose="020B0604020202020204" pitchFamily="34" charset="0"/>
                <a:cs typeface="Arial" panose="020B0604020202020204" pitchFamily="34" charset="0"/>
              </a:rPr>
              <a:t>The Bible is the Word of God: inerrant, inspired, revelation of God’s truth.</a:t>
            </a:r>
          </a:p>
        </p:txBody>
      </p:sp>
      <p:sp>
        <p:nvSpPr>
          <p:cNvPr id="5" name="TextBox 4"/>
          <p:cNvSpPr txBox="1"/>
          <p:nvPr/>
        </p:nvSpPr>
        <p:spPr>
          <a:xfrm>
            <a:off x="592493" y="4183845"/>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the Word of God</a:t>
            </a:r>
          </a:p>
          <a:p>
            <a:r>
              <a:rPr lang="en-US" sz="4000" dirty="0">
                <a:latin typeface="Arial" panose="020B0604020202020204" pitchFamily="34" charset="0"/>
                <a:cs typeface="Arial" panose="020B0604020202020204" pitchFamily="34" charset="0"/>
              </a:rPr>
              <a:t>The Bible contains the Word of God.</a:t>
            </a:r>
          </a:p>
        </p:txBody>
      </p:sp>
    </p:spTree>
    <p:extLst>
      <p:ext uri="{BB962C8B-B14F-4D97-AF65-F5344CB8AC3E}">
        <p14:creationId xmlns:p14="http://schemas.microsoft.com/office/powerpoint/2010/main" val="267465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the Word of God</a:t>
            </a:r>
          </a:p>
          <a:p>
            <a:r>
              <a:rPr lang="en-US" sz="4000" dirty="0">
                <a:latin typeface="Arial" panose="020B0604020202020204" pitchFamily="34" charset="0"/>
                <a:cs typeface="Arial" panose="020B0604020202020204" pitchFamily="34" charset="0"/>
              </a:rPr>
              <a:t>The Bible</a:t>
            </a:r>
            <a:r>
              <a:rPr lang="en-US" sz="4000" dirty="0">
                <a:solidFill>
                  <a:srgbClr val="FFFF00"/>
                </a:solidFill>
                <a:latin typeface="Arial" panose="020B0604020202020204" pitchFamily="34" charset="0"/>
                <a:cs typeface="Arial" panose="020B0604020202020204" pitchFamily="34" charset="0"/>
              </a:rPr>
              <a:t> is </a:t>
            </a:r>
            <a:r>
              <a:rPr lang="en-US" sz="4000" dirty="0">
                <a:latin typeface="Arial" panose="020B0604020202020204" pitchFamily="34" charset="0"/>
                <a:cs typeface="Arial" panose="020B0604020202020204" pitchFamily="34" charset="0"/>
              </a:rPr>
              <a:t>the Word of God: inerrant, inspired, revelation of God’s truth.</a:t>
            </a:r>
          </a:p>
        </p:txBody>
      </p:sp>
      <p:sp>
        <p:nvSpPr>
          <p:cNvPr id="5" name="TextBox 4"/>
          <p:cNvSpPr txBox="1"/>
          <p:nvPr/>
        </p:nvSpPr>
        <p:spPr>
          <a:xfrm>
            <a:off x="592493" y="4183845"/>
            <a:ext cx="1101012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the Word of God</a:t>
            </a:r>
          </a:p>
          <a:p>
            <a:r>
              <a:rPr lang="en-US" sz="4000" dirty="0">
                <a:latin typeface="Arial" panose="020B0604020202020204" pitchFamily="34" charset="0"/>
                <a:cs typeface="Arial" panose="020B0604020202020204" pitchFamily="34" charset="0"/>
              </a:rPr>
              <a:t>The Bible </a:t>
            </a:r>
            <a:r>
              <a:rPr lang="en-US" sz="4000" dirty="0">
                <a:solidFill>
                  <a:srgbClr val="FFFF00"/>
                </a:solidFill>
                <a:latin typeface="Arial" panose="020B0604020202020204" pitchFamily="34" charset="0"/>
                <a:cs typeface="Arial" panose="020B0604020202020204" pitchFamily="34" charset="0"/>
              </a:rPr>
              <a:t>contains</a:t>
            </a:r>
            <a:r>
              <a:rPr lang="en-US" sz="4000" dirty="0">
                <a:latin typeface="Arial" panose="020B0604020202020204" pitchFamily="34" charset="0"/>
                <a:cs typeface="Arial" panose="020B0604020202020204" pitchFamily="34" charset="0"/>
              </a:rPr>
              <a:t> the Word of God.</a:t>
            </a:r>
          </a:p>
        </p:txBody>
      </p:sp>
    </p:spTree>
    <p:extLst>
      <p:ext uri="{BB962C8B-B14F-4D97-AF65-F5344CB8AC3E}">
        <p14:creationId xmlns:p14="http://schemas.microsoft.com/office/powerpoint/2010/main" val="16448551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Love</a:t>
            </a:r>
          </a:p>
          <a:p>
            <a:r>
              <a:rPr lang="en-US" sz="4000" dirty="0">
                <a:latin typeface="Arial" panose="020B0604020202020204" pitchFamily="34" charset="0"/>
                <a:cs typeface="Arial" panose="020B0604020202020204" pitchFamily="34" charset="0"/>
              </a:rPr>
              <a:t>Love is confronting sin for the sake of deliverance.</a:t>
            </a:r>
          </a:p>
        </p:txBody>
      </p:sp>
      <p:sp>
        <p:nvSpPr>
          <p:cNvPr id="5" name="TextBox 4"/>
          <p:cNvSpPr txBox="1"/>
          <p:nvPr/>
        </p:nvSpPr>
        <p:spPr>
          <a:xfrm>
            <a:off x="592493" y="4183845"/>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Love</a:t>
            </a:r>
          </a:p>
          <a:p>
            <a:r>
              <a:rPr lang="en-US" sz="4000" dirty="0">
                <a:latin typeface="Arial" panose="020B0604020202020204" pitchFamily="34" charset="0"/>
                <a:cs typeface="Arial" panose="020B0604020202020204" pitchFamily="34" charset="0"/>
              </a:rPr>
              <a:t>Love is accepting people as they are</a:t>
            </a:r>
          </a:p>
          <a:p>
            <a:r>
              <a:rPr lang="en-US" sz="4000" dirty="0">
                <a:latin typeface="Arial" panose="020B0604020202020204" pitchFamily="34" charset="0"/>
                <a:cs typeface="Arial" panose="020B0604020202020204" pitchFamily="34" charset="0"/>
              </a:rPr>
              <a:t>without judgment or condemnation.</a:t>
            </a:r>
          </a:p>
        </p:txBody>
      </p:sp>
    </p:spTree>
    <p:extLst>
      <p:ext uri="{BB962C8B-B14F-4D97-AF65-F5344CB8AC3E}">
        <p14:creationId xmlns:p14="http://schemas.microsoft.com/office/powerpoint/2010/main" val="16181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Sin</a:t>
            </a:r>
          </a:p>
          <a:p>
            <a:r>
              <a:rPr lang="en-US" sz="4000" dirty="0">
                <a:latin typeface="Arial" panose="020B0604020202020204" pitchFamily="34" charset="0"/>
                <a:cs typeface="Arial" panose="020B0604020202020204" pitchFamily="34" charset="0"/>
              </a:rPr>
              <a:t>Homosexuality is a sin that requires repentance.</a:t>
            </a:r>
          </a:p>
        </p:txBody>
      </p:sp>
      <p:sp>
        <p:nvSpPr>
          <p:cNvPr id="5" name="TextBox 4"/>
          <p:cNvSpPr txBox="1"/>
          <p:nvPr/>
        </p:nvSpPr>
        <p:spPr>
          <a:xfrm>
            <a:off x="592493" y="4183845"/>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Sin</a:t>
            </a:r>
          </a:p>
          <a:p>
            <a:r>
              <a:rPr lang="en-US" sz="4000" dirty="0">
                <a:latin typeface="Arial" panose="020B0604020202020204" pitchFamily="34" charset="0"/>
                <a:cs typeface="Arial" panose="020B0604020202020204" pitchFamily="34" charset="0"/>
              </a:rPr>
              <a:t>Homosexuality is a blessing from God</a:t>
            </a:r>
          </a:p>
          <a:p>
            <a:r>
              <a:rPr lang="en-US" sz="4000" dirty="0">
                <a:latin typeface="Arial" panose="020B0604020202020204" pitchFamily="34" charset="0"/>
                <a:cs typeface="Arial" panose="020B0604020202020204" pitchFamily="34" charset="0"/>
              </a:rPr>
              <a:t>that deserves acceptance and affirmation.</a:t>
            </a:r>
          </a:p>
        </p:txBody>
      </p:sp>
    </p:spTree>
    <p:extLst>
      <p:ext uri="{BB962C8B-B14F-4D97-AF65-F5344CB8AC3E}">
        <p14:creationId xmlns:p14="http://schemas.microsoft.com/office/powerpoint/2010/main" val="37098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The </a:t>
            </a:r>
            <a:r>
              <a:rPr lang="en-US" sz="4000" i="1" dirty="0">
                <a:latin typeface="Arial" panose="020B0604020202020204" pitchFamily="34" charset="0"/>
                <a:cs typeface="Arial" panose="020B0604020202020204" pitchFamily="34" charset="0"/>
              </a:rPr>
              <a:t>Gospel</a:t>
            </a:r>
          </a:p>
          <a:p>
            <a:r>
              <a:rPr lang="en-US" sz="4000" dirty="0">
                <a:latin typeface="Arial" panose="020B0604020202020204" pitchFamily="34" charset="0"/>
                <a:cs typeface="Arial" panose="020B0604020202020204" pitchFamily="34" charset="0"/>
              </a:rPr>
              <a:t>The gospel is Jesus’ atoning death on the cross for our sin and the gift of His righteousness.</a:t>
            </a:r>
          </a:p>
        </p:txBody>
      </p:sp>
      <p:sp>
        <p:nvSpPr>
          <p:cNvPr id="5" name="TextBox 4"/>
          <p:cNvSpPr txBox="1"/>
          <p:nvPr/>
        </p:nvSpPr>
        <p:spPr>
          <a:xfrm>
            <a:off x="592493" y="4183845"/>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The Gospel</a:t>
            </a:r>
          </a:p>
          <a:p>
            <a:r>
              <a:rPr lang="en-US" sz="4000" dirty="0">
                <a:latin typeface="Arial" panose="020B0604020202020204" pitchFamily="34" charset="0"/>
                <a:cs typeface="Arial" panose="020B0604020202020204" pitchFamily="34" charset="0"/>
              </a:rPr>
              <a:t>The gospel is loving, accepting, and affirming all people as they are.</a:t>
            </a:r>
          </a:p>
        </p:txBody>
      </p:sp>
    </p:spTree>
    <p:extLst>
      <p:ext uri="{BB962C8B-B14F-4D97-AF65-F5344CB8AC3E}">
        <p14:creationId xmlns:p14="http://schemas.microsoft.com/office/powerpoint/2010/main" val="2326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The </a:t>
            </a:r>
            <a:r>
              <a:rPr lang="en-US" sz="4000" i="1" dirty="0">
                <a:latin typeface="Arial" panose="020B0604020202020204" pitchFamily="34" charset="0"/>
                <a:cs typeface="Arial" panose="020B0604020202020204" pitchFamily="34" charset="0"/>
              </a:rPr>
              <a:t>Sufficiency of Scripture</a:t>
            </a:r>
          </a:p>
          <a:p>
            <a:r>
              <a:rPr lang="en-US" sz="4000" dirty="0">
                <a:latin typeface="Arial" panose="020B0604020202020204" pitchFamily="34" charset="0"/>
                <a:cs typeface="Arial" panose="020B0604020202020204" pitchFamily="34" charset="0"/>
              </a:rPr>
              <a:t>The Bible is completely sufficient in its teaching about faith and life.</a:t>
            </a:r>
          </a:p>
        </p:txBody>
      </p:sp>
      <p:sp>
        <p:nvSpPr>
          <p:cNvPr id="5" name="TextBox 4"/>
          <p:cNvSpPr txBox="1"/>
          <p:nvPr/>
        </p:nvSpPr>
        <p:spPr>
          <a:xfrm>
            <a:off x="592493" y="4183845"/>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The Sufficiency of Scripture</a:t>
            </a:r>
          </a:p>
          <a:p>
            <a:r>
              <a:rPr lang="en-US" sz="4000" dirty="0">
                <a:latin typeface="Arial" panose="020B0604020202020204" pitchFamily="34" charset="0"/>
                <a:cs typeface="Arial" panose="020B0604020202020204" pitchFamily="34" charset="0"/>
              </a:rPr>
              <a:t>The Bible is one source of truth by which we learn about faith and life.</a:t>
            </a:r>
          </a:p>
        </p:txBody>
      </p:sp>
    </p:spTree>
    <p:extLst>
      <p:ext uri="{BB962C8B-B14F-4D97-AF65-F5344CB8AC3E}">
        <p14:creationId xmlns:p14="http://schemas.microsoft.com/office/powerpoint/2010/main" val="230516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The </a:t>
            </a:r>
            <a:r>
              <a:rPr lang="en-US" sz="4000" i="1" dirty="0">
                <a:latin typeface="Arial" panose="020B0604020202020204" pitchFamily="34" charset="0"/>
                <a:cs typeface="Arial" panose="020B0604020202020204" pitchFamily="34" charset="0"/>
              </a:rPr>
              <a:t>Perspicuity (Clarity) of Scripture</a:t>
            </a:r>
          </a:p>
          <a:p>
            <a:r>
              <a:rPr lang="en-US" sz="4000" dirty="0">
                <a:latin typeface="Arial" panose="020B0604020202020204" pitchFamily="34" charset="0"/>
                <a:cs typeface="Arial" panose="020B0604020202020204" pitchFamily="34" charset="0"/>
              </a:rPr>
              <a:t>The essential truths of the Bible can be clearly understood by all without special training.</a:t>
            </a:r>
          </a:p>
        </p:txBody>
      </p:sp>
      <p:sp>
        <p:nvSpPr>
          <p:cNvPr id="5" name="TextBox 4"/>
          <p:cNvSpPr txBox="1"/>
          <p:nvPr/>
        </p:nvSpPr>
        <p:spPr>
          <a:xfrm>
            <a:off x="592493" y="4183845"/>
            <a:ext cx="11443997"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The </a:t>
            </a:r>
            <a:r>
              <a:rPr lang="en-US" sz="4000" i="1" dirty="0">
                <a:latin typeface="Arial" panose="020B0604020202020204" pitchFamily="34" charset="0"/>
                <a:cs typeface="Arial" panose="020B0604020202020204" pitchFamily="34" charset="0"/>
              </a:rPr>
              <a:t>Perspicuity (Clarity) of Scripture</a:t>
            </a:r>
          </a:p>
          <a:p>
            <a:r>
              <a:rPr lang="en-US" sz="4000" dirty="0">
                <a:latin typeface="Arial" panose="020B0604020202020204" pitchFamily="34" charset="0"/>
                <a:cs typeface="Arial" panose="020B0604020202020204" pitchFamily="34" charset="0"/>
              </a:rPr>
              <a:t>Due to time and culture, one can never know for sure what the Bible really meant to say.</a:t>
            </a:r>
          </a:p>
        </p:txBody>
      </p:sp>
    </p:spTree>
    <p:extLst>
      <p:ext uri="{BB962C8B-B14F-4D97-AF65-F5344CB8AC3E}">
        <p14:creationId xmlns:p14="http://schemas.microsoft.com/office/powerpoint/2010/main" val="268503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DISUNITY BY DEFINITION</a:t>
            </a:r>
          </a:p>
        </p:txBody>
      </p:sp>
      <p:sp>
        <p:nvSpPr>
          <p:cNvPr id="4" name="TextBox 3"/>
          <p:cNvSpPr txBox="1"/>
          <p:nvPr/>
        </p:nvSpPr>
        <p:spPr>
          <a:xfrm>
            <a:off x="592493" y="1950719"/>
            <a:ext cx="11010123"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Reformed and Always Reforming</a:t>
            </a:r>
          </a:p>
          <a:p>
            <a:r>
              <a:rPr lang="en-US" sz="4000" dirty="0">
                <a:latin typeface="Arial" panose="020B0604020202020204" pitchFamily="34" charset="0"/>
                <a:cs typeface="Arial" panose="020B0604020202020204" pitchFamily="34" charset="0"/>
              </a:rPr>
              <a:t>Our lives are always changing as they are being transformed by the truth of Scripture.</a:t>
            </a:r>
          </a:p>
        </p:txBody>
      </p:sp>
      <p:sp>
        <p:nvSpPr>
          <p:cNvPr id="5" name="TextBox 4"/>
          <p:cNvSpPr txBox="1"/>
          <p:nvPr/>
        </p:nvSpPr>
        <p:spPr>
          <a:xfrm>
            <a:off x="592493" y="4183845"/>
            <a:ext cx="11443997" cy="193899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Reformed and Always Reforming</a:t>
            </a:r>
          </a:p>
          <a:p>
            <a:r>
              <a:rPr lang="en-US" sz="4000" dirty="0">
                <a:latin typeface="Arial" panose="020B0604020202020204" pitchFamily="34" charset="0"/>
                <a:cs typeface="Arial" panose="020B0604020202020204" pitchFamily="34" charset="0"/>
              </a:rPr>
              <a:t>Our view of the Bible and what it teaches must always be changing.</a:t>
            </a:r>
          </a:p>
        </p:txBody>
      </p:sp>
    </p:spTree>
    <p:extLst>
      <p:ext uri="{BB962C8B-B14F-4D97-AF65-F5344CB8AC3E}">
        <p14:creationId xmlns:p14="http://schemas.microsoft.com/office/powerpoint/2010/main" val="126818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6828" y="841291"/>
            <a:ext cx="9116009" cy="3785652"/>
          </a:xfrm>
          <a:prstGeom prst="rect">
            <a:avLst/>
          </a:prstGeom>
          <a:noFill/>
        </p:spPr>
        <p:txBody>
          <a:bodyPr wrap="square" rtlCol="0">
            <a:spAutoFit/>
          </a:bodyPr>
          <a:lstStyle/>
          <a:p>
            <a:pPr algn="ctr"/>
            <a:r>
              <a:rPr lang="en-US" sz="8000" dirty="0">
                <a:solidFill>
                  <a:srgbClr val="92D050"/>
                </a:solidFill>
                <a:latin typeface="Arial" panose="020B0604020202020204" pitchFamily="34" charset="0"/>
                <a:cs typeface="Arial" panose="020B0604020202020204" pitchFamily="34" charset="0"/>
              </a:rPr>
              <a:t>Questions</a:t>
            </a:r>
          </a:p>
          <a:p>
            <a:pPr algn="ctr"/>
            <a:r>
              <a:rPr lang="en-US" sz="8000" dirty="0">
                <a:solidFill>
                  <a:srgbClr val="92D050"/>
                </a:solidFill>
                <a:latin typeface="Arial" panose="020B0604020202020204" pitchFamily="34" charset="0"/>
                <a:cs typeface="Arial" panose="020B0604020202020204" pitchFamily="34" charset="0"/>
              </a:rPr>
              <a:t>and</a:t>
            </a:r>
          </a:p>
          <a:p>
            <a:pPr algn="ctr"/>
            <a:r>
              <a:rPr lang="en-US" sz="8000" dirty="0">
                <a:solidFill>
                  <a:srgbClr val="92D050"/>
                </a:solidFill>
                <a:latin typeface="Arial" panose="020B0604020202020204" pitchFamily="34" charset="0"/>
                <a:cs typeface="Arial" panose="020B0604020202020204" pitchFamily="34" charset="0"/>
              </a:rPr>
              <a:t>Discussion</a:t>
            </a:r>
          </a:p>
        </p:txBody>
      </p:sp>
      <p:sp>
        <p:nvSpPr>
          <p:cNvPr id="3" name="TextBox 2"/>
          <p:cNvSpPr txBox="1"/>
          <p:nvPr/>
        </p:nvSpPr>
        <p:spPr>
          <a:xfrm>
            <a:off x="1516828" y="5325035"/>
            <a:ext cx="917627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Note: We still have more to cover today!</a:t>
            </a:r>
          </a:p>
        </p:txBody>
      </p:sp>
    </p:spTree>
    <p:extLst>
      <p:ext uri="{BB962C8B-B14F-4D97-AF65-F5344CB8AC3E}">
        <p14:creationId xmlns:p14="http://schemas.microsoft.com/office/powerpoint/2010/main" val="26450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42" y="1483567"/>
            <a:ext cx="10944810" cy="3785652"/>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Whether or not you agree with</a:t>
            </a:r>
          </a:p>
          <a:p>
            <a:pPr algn="ctr"/>
            <a:r>
              <a:rPr lang="en-US" sz="4800" dirty="0">
                <a:latin typeface="Arial" panose="020B0604020202020204" pitchFamily="34" charset="0"/>
                <a:cs typeface="Arial" panose="020B0604020202020204" pitchFamily="34" charset="0"/>
              </a:rPr>
              <a:t>Women’s Ordination,</a:t>
            </a:r>
          </a:p>
          <a:p>
            <a:pPr algn="ctr"/>
            <a:r>
              <a:rPr lang="en-US" sz="4800" dirty="0">
                <a:latin typeface="Arial" panose="020B0604020202020204" pitchFamily="34" charset="0"/>
                <a:cs typeface="Arial" panose="020B0604020202020204" pitchFamily="34" charset="0"/>
              </a:rPr>
              <a:t>this is a significant change</a:t>
            </a:r>
          </a:p>
          <a:p>
            <a:pPr algn="ctr"/>
            <a:r>
              <a:rPr lang="en-US" sz="4800" dirty="0">
                <a:latin typeface="Arial" panose="020B0604020202020204" pitchFamily="34" charset="0"/>
                <a:cs typeface="Arial" panose="020B0604020202020204" pitchFamily="34" charset="0"/>
              </a:rPr>
              <a:t>in the theology and polity</a:t>
            </a:r>
          </a:p>
          <a:p>
            <a:pPr algn="ctr"/>
            <a:r>
              <a:rPr lang="en-US" sz="4800" dirty="0">
                <a:latin typeface="Arial" panose="020B0604020202020204" pitchFamily="34" charset="0"/>
                <a:cs typeface="Arial" panose="020B0604020202020204" pitchFamily="34" charset="0"/>
              </a:rPr>
              <a:t>of the RCA.</a:t>
            </a:r>
          </a:p>
        </p:txBody>
      </p:sp>
    </p:spTree>
    <p:extLst>
      <p:ext uri="{BB962C8B-B14F-4D97-AF65-F5344CB8AC3E}">
        <p14:creationId xmlns:p14="http://schemas.microsoft.com/office/powerpoint/2010/main" val="82430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595" y="1418252"/>
            <a:ext cx="10944810" cy="378565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Since They Don’t Agree</a:t>
            </a:r>
          </a:p>
          <a:p>
            <a:pPr algn="ctr"/>
            <a:r>
              <a:rPr lang="en-US" sz="6000" dirty="0">
                <a:solidFill>
                  <a:srgbClr val="92D050"/>
                </a:solidFill>
                <a:latin typeface="Arial" panose="020B0604020202020204" pitchFamily="34" charset="0"/>
                <a:cs typeface="Arial" panose="020B0604020202020204" pitchFamily="34" charset="0"/>
              </a:rPr>
              <a:t>With the Majority of the RCA,</a:t>
            </a:r>
          </a:p>
          <a:p>
            <a:pPr algn="ctr"/>
            <a:r>
              <a:rPr lang="en-US" sz="6000" dirty="0">
                <a:solidFill>
                  <a:srgbClr val="92D050"/>
                </a:solidFill>
                <a:latin typeface="Arial" panose="020B0604020202020204" pitchFamily="34" charset="0"/>
                <a:cs typeface="Arial" panose="020B0604020202020204" pitchFamily="34" charset="0"/>
              </a:rPr>
              <a:t>Why Don’t the Progressives</a:t>
            </a:r>
          </a:p>
          <a:p>
            <a:pPr algn="ctr"/>
            <a:r>
              <a:rPr lang="en-US" sz="6000" dirty="0">
                <a:solidFill>
                  <a:srgbClr val="92D050"/>
                </a:solidFill>
                <a:latin typeface="Arial" panose="020B0604020202020204" pitchFamily="34" charset="0"/>
                <a:cs typeface="Arial" panose="020B0604020202020204" pitchFamily="34" charset="0"/>
              </a:rPr>
              <a:t>Just Go Away?</a:t>
            </a:r>
          </a:p>
        </p:txBody>
      </p:sp>
    </p:spTree>
    <p:extLst>
      <p:ext uri="{BB962C8B-B14F-4D97-AF65-F5344CB8AC3E}">
        <p14:creationId xmlns:p14="http://schemas.microsoft.com/office/powerpoint/2010/main" val="81935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DIFFERENT WORLDVIEWS</a:t>
            </a:r>
          </a:p>
        </p:txBody>
      </p:sp>
      <p:sp>
        <p:nvSpPr>
          <p:cNvPr id="4" name="TextBox 3"/>
          <p:cNvSpPr txBox="1"/>
          <p:nvPr/>
        </p:nvSpPr>
        <p:spPr>
          <a:xfrm>
            <a:off x="590938" y="2155992"/>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Orthodox:  </a:t>
            </a:r>
            <a:r>
              <a:rPr lang="en-US" sz="4000" i="1" dirty="0">
                <a:latin typeface="Arial" panose="020B0604020202020204" pitchFamily="34" charset="0"/>
                <a:cs typeface="Arial" panose="020B0604020202020204" pitchFamily="34" charset="0"/>
              </a:rPr>
              <a:t>Change comes from the inside out</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590938" y="3745306"/>
            <a:ext cx="1144399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Progressive:  </a:t>
            </a:r>
            <a:r>
              <a:rPr lang="en-US" sz="4000" i="1" dirty="0">
                <a:latin typeface="Arial" panose="020B0604020202020204" pitchFamily="34" charset="0"/>
                <a:cs typeface="Arial" panose="020B0604020202020204" pitchFamily="34" charset="0"/>
              </a:rPr>
              <a:t>Change comes from the outside in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470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  DIFFERENT VIEWS OF THE GOSPEL</a:t>
            </a:r>
          </a:p>
        </p:txBody>
      </p:sp>
      <p:sp>
        <p:nvSpPr>
          <p:cNvPr id="4" name="TextBox 3"/>
          <p:cNvSpPr txBox="1"/>
          <p:nvPr/>
        </p:nvSpPr>
        <p:spPr>
          <a:xfrm>
            <a:off x="592494" y="1536174"/>
            <a:ext cx="11010123"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NOTE:  We should accept and respect that all within the RCA are well-intentioned people, who believe they are faithfully interpreting God’s Word, modeling the life of Jesus, are empowered by the Holy Spirit, and seeking to live out the gospel as they understand it.</a:t>
            </a:r>
          </a:p>
        </p:txBody>
      </p:sp>
    </p:spTree>
    <p:extLst>
      <p:ext uri="{BB962C8B-B14F-4D97-AF65-F5344CB8AC3E}">
        <p14:creationId xmlns:p14="http://schemas.microsoft.com/office/powerpoint/2010/main" val="184660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  DIFFERENT VIEWS OF THE GOSPEL</a:t>
            </a:r>
          </a:p>
        </p:txBody>
      </p:sp>
      <p:sp>
        <p:nvSpPr>
          <p:cNvPr id="4" name="TextBox 3"/>
          <p:cNvSpPr txBox="1"/>
          <p:nvPr/>
        </p:nvSpPr>
        <p:spPr>
          <a:xfrm>
            <a:off x="590938" y="1521511"/>
            <a:ext cx="11010123" cy="5016758"/>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For the progressives, it is a matter of the gospel for them to love and accept all people as they are.  Their fight for homosexuality and same-sex marriage is a matter of gospel justice.  They see themselves as justified in striving to change the “unbiblical and unjust” perspectives of those who disagree with them.  It is their gospel mission.</a:t>
            </a:r>
          </a:p>
        </p:txBody>
      </p:sp>
    </p:spTree>
    <p:extLst>
      <p:ext uri="{BB962C8B-B14F-4D97-AF65-F5344CB8AC3E}">
        <p14:creationId xmlns:p14="http://schemas.microsoft.com/office/powerpoint/2010/main" val="17056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  DIFFERENT VIEWS OF THE GOSPEL</a:t>
            </a:r>
          </a:p>
        </p:txBody>
      </p:sp>
      <p:sp>
        <p:nvSpPr>
          <p:cNvPr id="4" name="TextBox 3"/>
          <p:cNvSpPr txBox="1"/>
          <p:nvPr/>
        </p:nvSpPr>
        <p:spPr>
          <a:xfrm>
            <a:off x="590938" y="1930302"/>
            <a:ext cx="11010123" cy="4196020"/>
          </a:xfrm>
          <a:prstGeom prst="rect">
            <a:avLst/>
          </a:prstGeom>
          <a:noFill/>
        </p:spPr>
        <p:txBody>
          <a:bodyPr wrap="square" rtlCol="0">
            <a:spAutoFit/>
          </a:bodyPr>
          <a:lstStyle/>
          <a:p>
            <a:pPr>
              <a:lnSpc>
                <a:spcPts val="4000"/>
              </a:lnSpc>
            </a:pPr>
            <a:r>
              <a:rPr lang="en-US" sz="4000" dirty="0">
                <a:latin typeface="Arial" panose="020B0604020202020204" pitchFamily="34" charset="0"/>
                <a:cs typeface="Arial" panose="020B0604020202020204" pitchFamily="34" charset="0"/>
              </a:rPr>
              <a:t>A video example of the progressive’s view:</a:t>
            </a:r>
          </a:p>
          <a:p>
            <a:pPr>
              <a:lnSpc>
                <a:spcPts val="4000"/>
              </a:lnSpc>
            </a:pPr>
            <a:endParaRPr lang="en-US" sz="4000" dirty="0">
              <a:latin typeface="Arial" panose="020B0604020202020204" pitchFamily="34" charset="0"/>
              <a:cs typeface="Arial" panose="020B0604020202020204" pitchFamily="34" charset="0"/>
            </a:endParaRPr>
          </a:p>
          <a:p>
            <a:pPr algn="ctr">
              <a:lnSpc>
                <a:spcPts val="4000"/>
              </a:lnSpc>
            </a:pPr>
            <a:r>
              <a:rPr lang="en-US" sz="4000" dirty="0">
                <a:latin typeface="Arial" panose="020B0604020202020204" pitchFamily="34" charset="0"/>
                <a:cs typeface="Arial" panose="020B0604020202020204" pitchFamily="34" charset="0"/>
              </a:rPr>
              <a:t>Listen for how the GOSPEL is described.</a:t>
            </a:r>
          </a:p>
          <a:p>
            <a:pPr algn="ctr">
              <a:lnSpc>
                <a:spcPts val="4000"/>
              </a:lnSpc>
            </a:pPr>
            <a:endParaRPr lang="en-US" sz="4000" dirty="0">
              <a:latin typeface="Arial" panose="020B0604020202020204" pitchFamily="34" charset="0"/>
              <a:cs typeface="Arial" panose="020B0604020202020204" pitchFamily="34" charset="0"/>
            </a:endParaRPr>
          </a:p>
          <a:p>
            <a:pPr algn="ctr">
              <a:lnSpc>
                <a:spcPts val="4000"/>
              </a:lnSpc>
            </a:pPr>
            <a:r>
              <a:rPr lang="en-US" sz="4000" dirty="0">
                <a:latin typeface="Arial" panose="020B0604020202020204" pitchFamily="34" charset="0"/>
                <a:cs typeface="Arial" panose="020B0604020202020204" pitchFamily="34" charset="0"/>
              </a:rPr>
              <a:t>Listen for the issue of JUSTICE.</a:t>
            </a:r>
          </a:p>
          <a:p>
            <a:pPr algn="ctr">
              <a:lnSpc>
                <a:spcPts val="4000"/>
              </a:lnSpc>
            </a:pPr>
            <a:endParaRPr lang="en-US" sz="4000" dirty="0">
              <a:latin typeface="Arial" panose="020B0604020202020204" pitchFamily="34" charset="0"/>
              <a:cs typeface="Arial" panose="020B0604020202020204" pitchFamily="34" charset="0"/>
            </a:endParaRPr>
          </a:p>
          <a:p>
            <a:pPr algn="ctr">
              <a:lnSpc>
                <a:spcPts val="4000"/>
              </a:lnSpc>
            </a:pPr>
            <a:r>
              <a:rPr lang="en-US" sz="4000" dirty="0">
                <a:latin typeface="Arial" panose="020B0604020202020204" pitchFamily="34" charset="0"/>
                <a:cs typeface="Arial" panose="020B0604020202020204" pitchFamily="34" charset="0"/>
              </a:rPr>
              <a:t>Listen for the nature of the MISSION</a:t>
            </a:r>
          </a:p>
          <a:p>
            <a:pPr algn="ctr">
              <a:lnSpc>
                <a:spcPts val="4000"/>
              </a:lnSpc>
            </a:pPr>
            <a:r>
              <a:rPr lang="en-US" sz="4000" dirty="0">
                <a:latin typeface="Arial" panose="020B0604020202020204" pitchFamily="34" charset="0"/>
                <a:cs typeface="Arial" panose="020B0604020202020204" pitchFamily="34" charset="0"/>
              </a:rPr>
              <a:t>for which they fight.</a:t>
            </a:r>
          </a:p>
        </p:txBody>
      </p:sp>
    </p:spTree>
    <p:extLst>
      <p:ext uri="{BB962C8B-B14F-4D97-AF65-F5344CB8AC3E}">
        <p14:creationId xmlns:p14="http://schemas.microsoft.com/office/powerpoint/2010/main" val="22839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beral RCA Wom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4752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595" y="1418252"/>
            <a:ext cx="10944810" cy="378565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Why Aren’t People</a:t>
            </a:r>
          </a:p>
          <a:p>
            <a:pPr algn="ctr"/>
            <a:r>
              <a:rPr lang="en-US" sz="6000" dirty="0">
                <a:solidFill>
                  <a:srgbClr val="92D050"/>
                </a:solidFill>
                <a:latin typeface="Arial" panose="020B0604020202020204" pitchFamily="34" charset="0"/>
                <a:cs typeface="Arial" panose="020B0604020202020204" pitchFamily="34" charset="0"/>
              </a:rPr>
              <a:t>Being Disciplined?</a:t>
            </a:r>
          </a:p>
          <a:p>
            <a:pPr algn="ctr"/>
            <a:endParaRPr lang="en-US" sz="6000" dirty="0">
              <a:solidFill>
                <a:srgbClr val="92D050"/>
              </a:solidFill>
              <a:latin typeface="Arial" panose="020B0604020202020204" pitchFamily="34" charset="0"/>
              <a:cs typeface="Arial" panose="020B0604020202020204" pitchFamily="34" charset="0"/>
            </a:endParaRPr>
          </a:p>
          <a:p>
            <a:pPr algn="ctr"/>
            <a:r>
              <a:rPr lang="en-US" sz="6000" dirty="0">
                <a:solidFill>
                  <a:srgbClr val="92D050"/>
                </a:solidFill>
                <a:latin typeface="Arial" panose="020B0604020202020204" pitchFamily="34" charset="0"/>
                <a:cs typeface="Arial" panose="020B0604020202020204" pitchFamily="34" charset="0"/>
              </a:rPr>
              <a:t>The Problem with Polity</a:t>
            </a:r>
          </a:p>
        </p:txBody>
      </p:sp>
    </p:spTree>
    <p:extLst>
      <p:ext uri="{BB962C8B-B14F-4D97-AF65-F5344CB8AC3E}">
        <p14:creationId xmlns:p14="http://schemas.microsoft.com/office/powerpoint/2010/main" val="21784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937" y="2809321"/>
            <a:ext cx="11010124" cy="1015663"/>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The Structure of the RCA</a:t>
            </a:r>
          </a:p>
        </p:txBody>
      </p:sp>
    </p:spTree>
    <p:extLst>
      <p:ext uri="{BB962C8B-B14F-4D97-AF65-F5344CB8AC3E}">
        <p14:creationId xmlns:p14="http://schemas.microsoft.com/office/powerpoint/2010/main" val="40892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spTree>
    <p:extLst>
      <p:ext uri="{BB962C8B-B14F-4D97-AF65-F5344CB8AC3E}">
        <p14:creationId xmlns:p14="http://schemas.microsoft.com/office/powerpoint/2010/main" val="26621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690465"/>
            <a:ext cx="3110" cy="180080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H="1" flipV="1">
            <a:off x="6092890" y="4301412"/>
            <a:ext cx="3110" cy="1866124"/>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spTree>
    <p:extLst>
      <p:ext uri="{BB962C8B-B14F-4D97-AF65-F5344CB8AC3E}">
        <p14:creationId xmlns:p14="http://schemas.microsoft.com/office/powerpoint/2010/main" val="27881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Who Is Admitted to</a:t>
            </a:r>
          </a:p>
          <a:p>
            <a:pPr algn="ctr"/>
            <a:r>
              <a:rPr lang="en-US" sz="6000" dirty="0">
                <a:solidFill>
                  <a:srgbClr val="92D050"/>
                </a:solidFill>
                <a:latin typeface="Arial" panose="020B0604020202020204" pitchFamily="34" charset="0"/>
                <a:cs typeface="Arial" panose="020B0604020202020204" pitchFamily="34" charset="0"/>
              </a:rPr>
              <a:t>the Lord’s Table </a:t>
            </a:r>
          </a:p>
          <a:p>
            <a:pPr algn="ctr"/>
            <a:r>
              <a:rPr lang="en-US" sz="6000" dirty="0">
                <a:solidFill>
                  <a:srgbClr val="92D050"/>
                </a:solidFill>
                <a:latin typeface="Arial" panose="020B0604020202020204" pitchFamily="34" charset="0"/>
                <a:cs typeface="Arial" panose="020B0604020202020204" pitchFamily="34" charset="0"/>
              </a:rPr>
              <a:t>Has Changed</a:t>
            </a:r>
          </a:p>
        </p:txBody>
      </p:sp>
    </p:spTree>
    <p:extLst>
      <p:ext uri="{BB962C8B-B14F-4D97-AF65-F5344CB8AC3E}">
        <p14:creationId xmlns:p14="http://schemas.microsoft.com/office/powerpoint/2010/main" val="234458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690465"/>
            <a:ext cx="3110" cy="180080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H="1" flipV="1">
            <a:off x="6092890" y="4301412"/>
            <a:ext cx="3110" cy="1866124"/>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cxnSp>
        <p:nvCxnSpPr>
          <p:cNvPr id="38" name="Straight Connector 37"/>
          <p:cNvCxnSpPr>
            <a:cxnSpLocks/>
          </p:cNvCxnSpPr>
          <p:nvPr/>
        </p:nvCxnSpPr>
        <p:spPr>
          <a:xfrm flipH="1" flipV="1">
            <a:off x="6092890" y="4777273"/>
            <a:ext cx="933061" cy="45720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H="1">
            <a:off x="5197151" y="5234474"/>
            <a:ext cx="898849" cy="94239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8817429" y="5318449"/>
            <a:ext cx="139959" cy="11374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7949682" y="4544008"/>
            <a:ext cx="1875453" cy="36472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817429" y="3429001"/>
            <a:ext cx="914400"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9759820" y="2491273"/>
            <a:ext cx="905070" cy="9050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7949682" y="2280356"/>
            <a:ext cx="1691029"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8590844" y="609600"/>
            <a:ext cx="0" cy="104986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6096000" y="1354667"/>
            <a:ext cx="1309840" cy="7676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flipH="1" flipV="1">
            <a:off x="4888089" y="699796"/>
            <a:ext cx="1204801" cy="95967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4334933" y="1207912"/>
            <a:ext cx="191911" cy="10724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flipV="1">
            <a:off x="1749778" y="1354667"/>
            <a:ext cx="1738489" cy="3048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flipV="1">
            <a:off x="2528711" y="2280356"/>
            <a:ext cx="1106311" cy="11159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20890" y="3429001"/>
            <a:ext cx="1007821"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flipH="1">
            <a:off x="2416629" y="4544008"/>
            <a:ext cx="1819469" cy="23326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a:off x="3635022" y="5046133"/>
            <a:ext cx="101600" cy="1121402"/>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7942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690465"/>
            <a:ext cx="3110" cy="180080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H="1" flipV="1">
            <a:off x="6092890" y="4301412"/>
            <a:ext cx="3110" cy="1866124"/>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cxnSp>
        <p:nvCxnSpPr>
          <p:cNvPr id="38" name="Straight Connector 37"/>
          <p:cNvCxnSpPr>
            <a:cxnSpLocks/>
          </p:cNvCxnSpPr>
          <p:nvPr/>
        </p:nvCxnSpPr>
        <p:spPr>
          <a:xfrm flipH="1" flipV="1">
            <a:off x="6092890" y="4777273"/>
            <a:ext cx="933061" cy="45720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H="1">
            <a:off x="5197151" y="5234474"/>
            <a:ext cx="898849" cy="94239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8817429" y="5318449"/>
            <a:ext cx="139959" cy="11374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8060267" y="4544008"/>
            <a:ext cx="1764868" cy="36472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817429" y="3429001"/>
            <a:ext cx="914400"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9759820" y="2491273"/>
            <a:ext cx="905070" cy="9050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7949682" y="2280356"/>
            <a:ext cx="1691029"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8590844" y="609600"/>
            <a:ext cx="0" cy="104986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6096000" y="1354667"/>
            <a:ext cx="1309840" cy="7676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flipH="1" flipV="1">
            <a:off x="4888089" y="699796"/>
            <a:ext cx="1204801" cy="95967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4334933" y="1207912"/>
            <a:ext cx="191911" cy="10724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flipV="1">
            <a:off x="1749778" y="1354667"/>
            <a:ext cx="1738489" cy="3048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flipV="1">
            <a:off x="2528711" y="2280356"/>
            <a:ext cx="1106311" cy="11159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20890" y="3429001"/>
            <a:ext cx="1007821"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flipH="1">
            <a:off x="2416629" y="4544008"/>
            <a:ext cx="1819469" cy="23326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a:off x="3635022" y="5046133"/>
            <a:ext cx="101600" cy="1121402"/>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213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690465"/>
            <a:ext cx="3110" cy="180080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H="1" flipV="1">
            <a:off x="6092890" y="4301412"/>
            <a:ext cx="3110" cy="1866124"/>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cxnSp>
        <p:nvCxnSpPr>
          <p:cNvPr id="38" name="Straight Connector 37"/>
          <p:cNvCxnSpPr>
            <a:cxnSpLocks/>
          </p:cNvCxnSpPr>
          <p:nvPr/>
        </p:nvCxnSpPr>
        <p:spPr>
          <a:xfrm flipH="1" flipV="1">
            <a:off x="6092890" y="4777273"/>
            <a:ext cx="933061" cy="45720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H="1">
            <a:off x="5197151" y="5234474"/>
            <a:ext cx="898849" cy="94239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8817429" y="5318449"/>
            <a:ext cx="139959" cy="11374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8060267" y="4544008"/>
            <a:ext cx="1764868" cy="36472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817429" y="3429001"/>
            <a:ext cx="914400"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9759820" y="2491273"/>
            <a:ext cx="905070" cy="9050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7949682" y="2280356"/>
            <a:ext cx="1691029"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8590844" y="609600"/>
            <a:ext cx="0" cy="104986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6096000" y="1354667"/>
            <a:ext cx="1309840" cy="7676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flipH="1" flipV="1">
            <a:off x="4888089" y="699796"/>
            <a:ext cx="1204801" cy="95967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4334933" y="1207912"/>
            <a:ext cx="191911" cy="107244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flipV="1">
            <a:off x="1749778" y="1354667"/>
            <a:ext cx="1738489" cy="3048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flipV="1">
            <a:off x="2528711" y="2280356"/>
            <a:ext cx="1106311" cy="11159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20890" y="3429001"/>
            <a:ext cx="1007821" cy="9144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flipH="1">
            <a:off x="2416629" y="4544008"/>
            <a:ext cx="1819469" cy="23326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a:off x="3635022" y="5046133"/>
            <a:ext cx="101600" cy="112140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flipV="1">
            <a:off x="8477956" y="4301412"/>
            <a:ext cx="654755" cy="3496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9347200" y="4777273"/>
            <a:ext cx="412620" cy="64139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4339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259644"/>
            <a:ext cx="3110" cy="2231629"/>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V="1">
            <a:off x="6092890" y="4301412"/>
            <a:ext cx="0" cy="2359032"/>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cxnSp>
        <p:nvCxnSpPr>
          <p:cNvPr id="6" name="Straight Connector 5"/>
          <p:cNvCxnSpPr>
            <a:cxnSpLocks/>
          </p:cNvCxnSpPr>
          <p:nvPr/>
        </p:nvCxnSpPr>
        <p:spPr>
          <a:xfrm flipV="1">
            <a:off x="6096000" y="4707467"/>
            <a:ext cx="2043289" cy="5418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8139289" y="3396343"/>
            <a:ext cx="722489" cy="1311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flipV="1">
            <a:off x="8139289" y="2122311"/>
            <a:ext cx="722490" cy="12740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6096000" y="1580444"/>
            <a:ext cx="2043289" cy="541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4007556" y="1580444"/>
            <a:ext cx="2085334" cy="541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3375378" y="2122311"/>
            <a:ext cx="711200" cy="1274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3375378" y="3396343"/>
            <a:ext cx="711200" cy="1311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flipH="1" flipV="1">
            <a:off x="4086578" y="4707467"/>
            <a:ext cx="2009422" cy="54186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466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36098" y="2491273"/>
            <a:ext cx="3713584" cy="1810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1"/>
          </p:cNvCxnSpPr>
          <p:nvPr/>
        </p:nvCxnSpPr>
        <p:spPr>
          <a:xfrm>
            <a:off x="4777273" y="275253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3" idx="1"/>
          </p:cNvCxnSpPr>
          <p:nvPr/>
        </p:nvCxnSpPr>
        <p:spPr>
          <a:xfrm>
            <a:off x="2416629" y="699796"/>
            <a:ext cx="2363311" cy="2056566"/>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endCxn id="3" idx="0"/>
          </p:cNvCxnSpPr>
          <p:nvPr/>
        </p:nvCxnSpPr>
        <p:spPr>
          <a:xfrm flipH="1">
            <a:off x="6092890" y="282222"/>
            <a:ext cx="3110" cy="2209051"/>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18" name="Straight Connector 17"/>
          <p:cNvCxnSpPr>
            <a:cxnSpLocks/>
            <a:endCxn id="3" idx="7"/>
          </p:cNvCxnSpPr>
          <p:nvPr/>
        </p:nvCxnSpPr>
        <p:spPr>
          <a:xfrm flipH="1">
            <a:off x="7405840" y="690465"/>
            <a:ext cx="2353980" cy="2065897"/>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1" name="Straight Connector 20"/>
          <p:cNvCxnSpPr>
            <a:cxnSpLocks/>
            <a:endCxn id="3" idx="6"/>
          </p:cNvCxnSpPr>
          <p:nvPr/>
        </p:nvCxnSpPr>
        <p:spPr>
          <a:xfrm flipH="1" flipV="1">
            <a:off x="7949682"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4" name="Straight Connector 23"/>
          <p:cNvCxnSpPr>
            <a:cxnSpLocks/>
            <a:endCxn id="3" idx="5"/>
          </p:cNvCxnSpPr>
          <p:nvPr/>
        </p:nvCxnSpPr>
        <p:spPr>
          <a:xfrm flipH="1" flipV="1">
            <a:off x="7405840" y="4036323"/>
            <a:ext cx="2353980"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27" name="Straight Connector 26"/>
          <p:cNvCxnSpPr>
            <a:cxnSpLocks/>
            <a:endCxn id="3" idx="2"/>
          </p:cNvCxnSpPr>
          <p:nvPr/>
        </p:nvCxnSpPr>
        <p:spPr>
          <a:xfrm flipV="1">
            <a:off x="1520890" y="3396343"/>
            <a:ext cx="2715208" cy="32658"/>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0" name="Straight Connector 29"/>
          <p:cNvCxnSpPr>
            <a:cxnSpLocks/>
            <a:endCxn id="3" idx="3"/>
          </p:cNvCxnSpPr>
          <p:nvPr/>
        </p:nvCxnSpPr>
        <p:spPr>
          <a:xfrm flipV="1">
            <a:off x="2416629" y="4036323"/>
            <a:ext cx="2363311" cy="2131212"/>
          </a:xfrm>
          <a:prstGeom prst="line">
            <a:avLst/>
          </a:prstGeom>
          <a:ln w="127000"/>
        </p:spPr>
        <p:style>
          <a:lnRef idx="3">
            <a:schemeClr val="accent1"/>
          </a:lnRef>
          <a:fillRef idx="0">
            <a:schemeClr val="accent1"/>
          </a:fillRef>
          <a:effectRef idx="2">
            <a:schemeClr val="accent1"/>
          </a:effectRef>
          <a:fontRef idx="minor">
            <a:schemeClr val="tx1"/>
          </a:fontRef>
        </p:style>
      </p:cxnSp>
      <p:cxnSp>
        <p:nvCxnSpPr>
          <p:cNvPr id="33" name="Straight Connector 32"/>
          <p:cNvCxnSpPr>
            <a:cxnSpLocks/>
            <a:endCxn id="3" idx="4"/>
          </p:cNvCxnSpPr>
          <p:nvPr/>
        </p:nvCxnSpPr>
        <p:spPr>
          <a:xfrm flipH="1" flipV="1">
            <a:off x="6092890" y="4301412"/>
            <a:ext cx="3110" cy="2246144"/>
          </a:xfrm>
          <a:prstGeom prst="line">
            <a:avLst/>
          </a:prstGeom>
          <a:ln w="127000"/>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4239208" y="3040113"/>
            <a:ext cx="371358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General Synod</a:t>
            </a:r>
          </a:p>
        </p:txBody>
      </p:sp>
      <p:sp>
        <p:nvSpPr>
          <p:cNvPr id="14" name="TextBox 13"/>
          <p:cNvSpPr txBox="1"/>
          <p:nvPr/>
        </p:nvSpPr>
        <p:spPr>
          <a:xfrm>
            <a:off x="4843970" y="3617749"/>
            <a:ext cx="250406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Professors</a:t>
            </a:r>
          </a:p>
        </p:txBody>
      </p:sp>
    </p:spTree>
    <p:extLst>
      <p:ext uri="{BB962C8B-B14F-4D97-AF65-F5344CB8AC3E}">
        <p14:creationId xmlns:p14="http://schemas.microsoft.com/office/powerpoint/2010/main" val="3081310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93" y="653143"/>
            <a:ext cx="1101012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 PERSONAL PERSPECTIVE</a:t>
            </a:r>
          </a:p>
        </p:txBody>
      </p:sp>
      <p:sp>
        <p:nvSpPr>
          <p:cNvPr id="4" name="TextBox 3"/>
          <p:cNvSpPr txBox="1"/>
          <p:nvPr/>
        </p:nvSpPr>
        <p:spPr>
          <a:xfrm>
            <a:off x="590938" y="1521511"/>
            <a:ext cx="11010123"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real problem in the RCA is not the progressives and their views.  The real problem has been the orthodox or conservatives who have failed to stand up for biblical truth, acted congregationally, tolerated heresy, and neglected to exercise church discipline.</a:t>
            </a:r>
          </a:p>
        </p:txBody>
      </p:sp>
    </p:spTree>
    <p:extLst>
      <p:ext uri="{BB962C8B-B14F-4D97-AF65-F5344CB8AC3E}">
        <p14:creationId xmlns:p14="http://schemas.microsoft.com/office/powerpoint/2010/main" val="317793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1157379"/>
            <a:ext cx="9116009" cy="3785652"/>
          </a:xfrm>
          <a:prstGeom prst="rect">
            <a:avLst/>
          </a:prstGeom>
          <a:noFill/>
        </p:spPr>
        <p:txBody>
          <a:bodyPr wrap="square" rtlCol="0">
            <a:spAutoFit/>
          </a:bodyPr>
          <a:lstStyle/>
          <a:p>
            <a:pPr algn="ctr"/>
            <a:r>
              <a:rPr lang="en-US" sz="8000" dirty="0">
                <a:solidFill>
                  <a:srgbClr val="92D050"/>
                </a:solidFill>
                <a:latin typeface="Arial" panose="020B0604020202020204" pitchFamily="34" charset="0"/>
                <a:cs typeface="Arial" panose="020B0604020202020204" pitchFamily="34" charset="0"/>
              </a:rPr>
              <a:t>Questions</a:t>
            </a:r>
          </a:p>
          <a:p>
            <a:pPr algn="ctr"/>
            <a:r>
              <a:rPr lang="en-US" sz="8000" dirty="0">
                <a:solidFill>
                  <a:srgbClr val="92D050"/>
                </a:solidFill>
                <a:latin typeface="Arial" panose="020B0604020202020204" pitchFamily="34" charset="0"/>
                <a:cs typeface="Arial" panose="020B0604020202020204" pitchFamily="34" charset="0"/>
              </a:rPr>
              <a:t>and</a:t>
            </a:r>
          </a:p>
          <a:p>
            <a:pPr algn="ctr"/>
            <a:r>
              <a:rPr lang="en-US" sz="8000" dirty="0">
                <a:solidFill>
                  <a:srgbClr val="92D050"/>
                </a:solidFill>
                <a:latin typeface="Arial" panose="020B0604020202020204" pitchFamily="34" charset="0"/>
                <a:cs typeface="Arial" panose="020B0604020202020204" pitchFamily="34" charset="0"/>
              </a:rPr>
              <a:t>Discussion</a:t>
            </a:r>
          </a:p>
        </p:txBody>
      </p:sp>
    </p:spTree>
    <p:extLst>
      <p:ext uri="{BB962C8B-B14F-4D97-AF65-F5344CB8AC3E}">
        <p14:creationId xmlns:p14="http://schemas.microsoft.com/office/powerpoint/2010/main" val="31858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4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SESSION FOUR:</a:t>
            </a:r>
          </a:p>
          <a:p>
            <a:pPr algn="ctr"/>
            <a:r>
              <a:rPr lang="en-US" sz="6000" dirty="0">
                <a:latin typeface="Arial" panose="020B0604020202020204" pitchFamily="34" charset="0"/>
                <a:cs typeface="Arial" panose="020B0604020202020204" pitchFamily="34" charset="0"/>
              </a:rPr>
              <a:t>What We Want in</a:t>
            </a:r>
          </a:p>
          <a:p>
            <a:pPr algn="ctr"/>
            <a:r>
              <a:rPr lang="en-US" sz="6000" dirty="0">
                <a:latin typeface="Arial" panose="020B0604020202020204" pitchFamily="34" charset="0"/>
                <a:cs typeface="Arial" panose="020B0604020202020204" pitchFamily="34" charset="0"/>
              </a:rPr>
              <a:t>a Denomination</a:t>
            </a:r>
          </a:p>
        </p:txBody>
      </p:sp>
    </p:spTree>
    <p:extLst>
      <p:ext uri="{BB962C8B-B14F-4D97-AF65-F5344CB8AC3E}">
        <p14:creationId xmlns:p14="http://schemas.microsoft.com/office/powerpoint/2010/main" val="5231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2413337"/>
            <a:ext cx="9116009" cy="1015663"/>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A Pop Quiz</a:t>
            </a:r>
          </a:p>
        </p:txBody>
      </p:sp>
    </p:spTree>
    <p:extLst>
      <p:ext uri="{BB962C8B-B14F-4D97-AF65-F5344CB8AC3E}">
        <p14:creationId xmlns:p14="http://schemas.microsoft.com/office/powerpoint/2010/main" val="45885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99796"/>
            <a:ext cx="9153331"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The Meaning of the Sacraments</a:t>
            </a:r>
          </a:p>
        </p:txBody>
      </p:sp>
      <p:sp>
        <p:nvSpPr>
          <p:cNvPr id="3" name="TextBox 2"/>
          <p:cNvSpPr txBox="1"/>
          <p:nvPr/>
        </p:nvSpPr>
        <p:spPr>
          <a:xfrm>
            <a:off x="1511559" y="1679510"/>
            <a:ext cx="9153331" cy="4555093"/>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Belgic Confession – Article 33</a:t>
            </a:r>
          </a:p>
          <a:p>
            <a:pPr algn="ctr"/>
            <a:r>
              <a:rPr lang="en-US" sz="4000" dirty="0">
                <a:latin typeface="Arial" panose="020B0604020202020204" pitchFamily="34" charset="0"/>
                <a:cs typeface="Arial" panose="020B0604020202020204" pitchFamily="34" charset="0"/>
              </a:rPr>
              <a:t>For they are visible signs and seals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of something internal and invisible,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by means of which God works in us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through the power of the Holy Spirit.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So they are not empty and hollow signs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to fool and deceive us </a:t>
            </a:r>
          </a:p>
        </p:txBody>
      </p:sp>
    </p:spTree>
    <p:extLst>
      <p:ext uri="{BB962C8B-B14F-4D97-AF65-F5344CB8AC3E}">
        <p14:creationId xmlns:p14="http://schemas.microsoft.com/office/powerpoint/2010/main" val="30059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0938" y="401837"/>
            <a:ext cx="11010123" cy="6247864"/>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What is hermeneutics?</a:t>
            </a:r>
          </a:p>
          <a:p>
            <a:pPr marL="742950" indent="-742950">
              <a:buAutoNum type="arabicParenR" startAt="2"/>
            </a:pPr>
            <a:r>
              <a:rPr lang="en-US" sz="4000" dirty="0">
                <a:latin typeface="Arial" panose="020B0604020202020204" pitchFamily="34" charset="0"/>
                <a:cs typeface="Arial" panose="020B0604020202020204" pitchFamily="34" charset="0"/>
              </a:rPr>
              <a:t>What is the goal of good hermeneutics?</a:t>
            </a:r>
          </a:p>
          <a:p>
            <a:pPr marL="742950" indent="-742950">
              <a:buAutoNum type="arabicParenR" startAt="2"/>
            </a:pPr>
            <a:r>
              <a:rPr lang="en-US" sz="4000" dirty="0">
                <a:latin typeface="Arial" panose="020B0604020202020204" pitchFamily="34" charset="0"/>
                <a:cs typeface="Arial" panose="020B0604020202020204" pitchFamily="34" charset="0"/>
              </a:rPr>
              <a:t>What is the orthodox interpretation of</a:t>
            </a:r>
          </a:p>
          <a:p>
            <a:pPr lvl="1"/>
            <a:r>
              <a:rPr lang="en-US" sz="4000" dirty="0">
                <a:latin typeface="Arial" panose="020B0604020202020204" pitchFamily="34" charset="0"/>
                <a:cs typeface="Arial" panose="020B0604020202020204" pitchFamily="34" charset="0"/>
              </a:rPr>
              <a:t>		“Reformed and Always Reforming?”</a:t>
            </a:r>
          </a:p>
          <a:p>
            <a:pPr marL="742950" indent="-742950">
              <a:buAutoNum type="arabicParenR" startAt="4"/>
            </a:pPr>
            <a:r>
              <a:rPr lang="en-US" sz="4000" dirty="0">
                <a:latin typeface="Arial" panose="020B0604020202020204" pitchFamily="34" charset="0"/>
                <a:cs typeface="Arial" panose="020B0604020202020204" pitchFamily="34" charset="0"/>
              </a:rPr>
              <a:t>What is the progressive interpretation of</a:t>
            </a:r>
          </a:p>
          <a:p>
            <a:pPr lvl="1"/>
            <a:r>
              <a:rPr lang="en-US" sz="4000" dirty="0">
                <a:latin typeface="Arial" panose="020B0604020202020204" pitchFamily="34" charset="0"/>
                <a:cs typeface="Arial" panose="020B0604020202020204" pitchFamily="34" charset="0"/>
              </a:rPr>
              <a:t>		“Reformed and Always Reforming?”</a:t>
            </a:r>
          </a:p>
          <a:p>
            <a:pPr marL="742950" indent="-742950">
              <a:buAutoNum type="arabicParenR" startAt="5"/>
            </a:pPr>
            <a:r>
              <a:rPr lang="en-US" sz="4000" dirty="0">
                <a:latin typeface="Arial" panose="020B0604020202020204" pitchFamily="34" charset="0"/>
                <a:cs typeface="Arial" panose="020B0604020202020204" pitchFamily="34" charset="0"/>
              </a:rPr>
              <a:t>What is the orthodox understanding</a:t>
            </a:r>
          </a:p>
          <a:p>
            <a:r>
              <a:rPr lang="en-US" sz="4000" dirty="0">
                <a:latin typeface="Arial" panose="020B0604020202020204" pitchFamily="34" charset="0"/>
                <a:cs typeface="Arial" panose="020B0604020202020204" pitchFamily="34" charset="0"/>
              </a:rPr>
              <a:t>		of unity?</a:t>
            </a:r>
          </a:p>
          <a:p>
            <a:pPr marL="742950" indent="-742950">
              <a:buAutoNum type="arabicParenR" startAt="5"/>
            </a:pPr>
            <a:r>
              <a:rPr lang="en-US" sz="4000" dirty="0">
                <a:latin typeface="Arial" panose="020B0604020202020204" pitchFamily="34" charset="0"/>
                <a:cs typeface="Arial" panose="020B0604020202020204" pitchFamily="34" charset="0"/>
              </a:rPr>
              <a:t>What is the progressive understanding</a:t>
            </a:r>
          </a:p>
          <a:p>
            <a:pPr lvl="1"/>
            <a:r>
              <a:rPr lang="en-US" sz="4000" dirty="0">
                <a:latin typeface="Arial" panose="020B0604020202020204" pitchFamily="34" charset="0"/>
                <a:cs typeface="Arial" panose="020B0604020202020204" pitchFamily="34" charset="0"/>
              </a:rPr>
              <a:t>		of unity?</a:t>
            </a:r>
          </a:p>
        </p:txBody>
      </p:sp>
    </p:spTree>
    <p:extLst>
      <p:ext uri="{BB962C8B-B14F-4D97-AF65-F5344CB8AC3E}">
        <p14:creationId xmlns:p14="http://schemas.microsoft.com/office/powerpoint/2010/main" val="353032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2413337"/>
            <a:ext cx="9116009" cy="193899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A Review of</a:t>
            </a:r>
          </a:p>
          <a:p>
            <a:pPr algn="ctr"/>
            <a:r>
              <a:rPr lang="en-US" sz="6000" dirty="0">
                <a:solidFill>
                  <a:srgbClr val="92D050"/>
                </a:solidFill>
                <a:latin typeface="Arial" panose="020B0604020202020204" pitchFamily="34" charset="0"/>
                <a:cs typeface="Arial" panose="020B0604020202020204" pitchFamily="34" charset="0"/>
              </a:rPr>
              <a:t>General Synod 2017</a:t>
            </a:r>
          </a:p>
        </p:txBody>
      </p:sp>
    </p:spTree>
    <p:extLst>
      <p:ext uri="{BB962C8B-B14F-4D97-AF65-F5344CB8AC3E}">
        <p14:creationId xmlns:p14="http://schemas.microsoft.com/office/powerpoint/2010/main" val="347776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2413337"/>
            <a:ext cx="9116009" cy="193899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The Problem with Polity:</a:t>
            </a:r>
          </a:p>
          <a:p>
            <a:pPr algn="ctr"/>
            <a:r>
              <a:rPr lang="en-US" sz="6000" dirty="0">
                <a:solidFill>
                  <a:srgbClr val="92D050"/>
                </a:solidFill>
                <a:latin typeface="Arial" panose="020B0604020202020204" pitchFamily="34" charset="0"/>
                <a:cs typeface="Arial" panose="020B0604020202020204" pitchFamily="34" charset="0"/>
              </a:rPr>
              <a:t>Part 2</a:t>
            </a:r>
          </a:p>
        </p:txBody>
      </p:sp>
    </p:spTree>
    <p:extLst>
      <p:ext uri="{BB962C8B-B14F-4D97-AF65-F5344CB8AC3E}">
        <p14:creationId xmlns:p14="http://schemas.microsoft.com/office/powerpoint/2010/main" val="14473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4359" y="1922727"/>
            <a:ext cx="10083282" cy="2554545"/>
          </a:xfrm>
          <a:prstGeom prst="rect">
            <a:avLst/>
          </a:prstGeom>
          <a:noFill/>
        </p:spPr>
        <p:txBody>
          <a:bodyPr wrap="square" rtlCol="0">
            <a:spAutoFit/>
          </a:bodyPr>
          <a:lstStyle/>
          <a:p>
            <a:pPr marL="742950" indent="-742950">
              <a:buAutoNum type="arabicParenR"/>
            </a:pPr>
            <a:r>
              <a:rPr lang="en-US" sz="4000" dirty="0">
                <a:latin typeface="Arial" panose="020B0604020202020204" pitchFamily="34" charset="0"/>
                <a:cs typeface="Arial" panose="020B0604020202020204" pitchFamily="34" charset="0"/>
              </a:rPr>
              <a:t>What is the Authority of General Synod?</a:t>
            </a:r>
          </a:p>
          <a:p>
            <a:pPr marL="742950" indent="-742950">
              <a:buAutoNum type="arabicParenR"/>
            </a:pPr>
            <a:endParaRPr lang="en-US" sz="4000" dirty="0">
              <a:latin typeface="Arial" panose="020B0604020202020204" pitchFamily="34" charset="0"/>
              <a:cs typeface="Arial" panose="020B0604020202020204" pitchFamily="34" charset="0"/>
            </a:endParaRPr>
          </a:p>
          <a:p>
            <a:pPr marL="742950" indent="-742950">
              <a:buAutoNum type="arabicParenR"/>
            </a:pPr>
            <a:r>
              <a:rPr lang="en-US" sz="4000" dirty="0">
                <a:latin typeface="Arial" panose="020B0604020202020204" pitchFamily="34" charset="0"/>
                <a:cs typeface="Arial" panose="020B0604020202020204" pitchFamily="34" charset="0"/>
              </a:rPr>
              <a:t>2/3’s Classis Majority and</a:t>
            </a:r>
          </a:p>
          <a:p>
            <a:r>
              <a:rPr lang="en-US" sz="4000" dirty="0">
                <a:latin typeface="Arial" panose="020B0604020202020204" pitchFamily="34" charset="0"/>
                <a:cs typeface="Arial" panose="020B0604020202020204" pitchFamily="34" charset="0"/>
              </a:rPr>
              <a:t>	Representation Inequities</a:t>
            </a:r>
          </a:p>
        </p:txBody>
      </p:sp>
    </p:spTree>
    <p:extLst>
      <p:ext uri="{BB962C8B-B14F-4D97-AF65-F5344CB8AC3E}">
        <p14:creationId xmlns:p14="http://schemas.microsoft.com/office/powerpoint/2010/main" val="240018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2413337"/>
            <a:ext cx="9116009" cy="193899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What We Want in</a:t>
            </a:r>
          </a:p>
          <a:p>
            <a:pPr algn="ctr"/>
            <a:r>
              <a:rPr lang="en-US" sz="6000" dirty="0">
                <a:solidFill>
                  <a:srgbClr val="92D050"/>
                </a:solidFill>
                <a:latin typeface="Arial" panose="020B0604020202020204" pitchFamily="34" charset="0"/>
                <a:cs typeface="Arial" panose="020B0604020202020204" pitchFamily="34" charset="0"/>
              </a:rPr>
              <a:t>a Denomination</a:t>
            </a:r>
          </a:p>
        </p:txBody>
      </p:sp>
    </p:spTree>
    <p:extLst>
      <p:ext uri="{BB962C8B-B14F-4D97-AF65-F5344CB8AC3E}">
        <p14:creationId xmlns:p14="http://schemas.microsoft.com/office/powerpoint/2010/main" val="15049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6224" y="1913397"/>
            <a:ext cx="9159552"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An open discussion among attendees.</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Presentation of the Consistory list of</a:t>
            </a:r>
          </a:p>
          <a:p>
            <a:r>
              <a:rPr lang="en-US" sz="4000" dirty="0">
                <a:latin typeface="Arial" panose="020B0604020202020204" pitchFamily="34" charset="0"/>
                <a:cs typeface="Arial" panose="020B0604020202020204" pitchFamily="34" charset="0"/>
              </a:rPr>
              <a:t>Denomination Expectations.</a:t>
            </a:r>
          </a:p>
        </p:txBody>
      </p:sp>
    </p:spTree>
    <p:extLst>
      <p:ext uri="{BB962C8B-B14F-4D97-AF65-F5344CB8AC3E}">
        <p14:creationId xmlns:p14="http://schemas.microsoft.com/office/powerpoint/2010/main" val="40806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99796"/>
            <a:ext cx="9153331"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The Meaning of the Sacraments</a:t>
            </a:r>
          </a:p>
        </p:txBody>
      </p:sp>
      <p:sp>
        <p:nvSpPr>
          <p:cNvPr id="3" name="TextBox 2"/>
          <p:cNvSpPr txBox="1"/>
          <p:nvPr/>
        </p:nvSpPr>
        <p:spPr>
          <a:xfrm>
            <a:off x="1511559" y="1679510"/>
            <a:ext cx="9153331" cy="4555093"/>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Belgic Confession – Article 33</a:t>
            </a:r>
          </a:p>
          <a:p>
            <a:pPr algn="ctr"/>
            <a:r>
              <a:rPr lang="en-US" sz="4000" dirty="0">
                <a:latin typeface="Arial" panose="020B0604020202020204" pitchFamily="34" charset="0"/>
                <a:cs typeface="Arial" panose="020B0604020202020204" pitchFamily="34" charset="0"/>
              </a:rPr>
              <a:t>For they are visible signs and seals </a:t>
            </a:r>
            <a:br>
              <a:rPr lang="en-US" sz="4000" dirty="0">
                <a:latin typeface="Arial" panose="020B0604020202020204" pitchFamily="34" charset="0"/>
                <a:cs typeface="Arial" panose="020B0604020202020204" pitchFamily="34" charset="0"/>
              </a:rPr>
            </a:br>
            <a:r>
              <a:rPr lang="en-US" sz="4000" dirty="0">
                <a:solidFill>
                  <a:srgbClr val="FFFF00"/>
                </a:solidFill>
                <a:latin typeface="Arial" panose="020B0604020202020204" pitchFamily="34" charset="0"/>
                <a:cs typeface="Arial" panose="020B0604020202020204" pitchFamily="34" charset="0"/>
              </a:rPr>
              <a:t>of something internal and invisible</a:t>
            </a:r>
            <a:r>
              <a:rPr lang="en-US" sz="4000" dirty="0">
                <a:latin typeface="Arial" panose="020B0604020202020204" pitchFamily="34" charset="0"/>
                <a:cs typeface="Arial" panose="020B0604020202020204" pitchFamily="34" charset="0"/>
              </a:rPr>
              <a:t>,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by means of which God works in us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through the power of the Holy Spirit.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So they are not empty and hollow signs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to fool and deceive us </a:t>
            </a:r>
          </a:p>
        </p:txBody>
      </p:sp>
    </p:spTree>
    <p:extLst>
      <p:ext uri="{BB962C8B-B14F-4D97-AF65-F5344CB8AC3E}">
        <p14:creationId xmlns:p14="http://schemas.microsoft.com/office/powerpoint/2010/main" val="330848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093" y="2216954"/>
            <a:ext cx="10515600" cy="1569660"/>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Denomination Assessment Process:</a:t>
            </a:r>
          </a:p>
          <a:p>
            <a:pPr algn="ctr"/>
            <a:r>
              <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Congregational Education</a:t>
            </a:r>
          </a:p>
        </p:txBody>
      </p:sp>
    </p:spTree>
    <p:extLst>
      <p:ext uri="{BB962C8B-B14F-4D97-AF65-F5344CB8AC3E}">
        <p14:creationId xmlns:p14="http://schemas.microsoft.com/office/powerpoint/2010/main" val="197871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1511559" y="1679510"/>
            <a:ext cx="9153331" cy="4739759"/>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Belgic Confession – Article 35</a:t>
            </a:r>
          </a:p>
          <a:p>
            <a:pPr algn="ctr">
              <a:spcAft>
                <a:spcPts val="1200"/>
              </a:spcAft>
            </a:pPr>
            <a:r>
              <a:rPr lang="en-US" sz="3600" dirty="0">
                <a:latin typeface="Arial" panose="020B0604020202020204" pitchFamily="34" charset="0"/>
                <a:cs typeface="Arial" panose="020B0604020202020204" pitchFamily="34" charset="0"/>
              </a:rPr>
              <a:t>We believe and confess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that our Savior Jesus Christ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has ordained and instituted the sacrament of the Holy Supper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to nourish and sustain those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who are already regenerated and </a:t>
            </a:r>
            <a:r>
              <a:rPr lang="en-US" sz="3600" dirty="0" err="1">
                <a:latin typeface="Arial" panose="020B0604020202020204" pitchFamily="34" charset="0"/>
                <a:cs typeface="Arial" panose="020B0604020202020204" pitchFamily="34" charset="0"/>
              </a:rPr>
              <a:t>ingrafted</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his family, which is his church. </a:t>
            </a:r>
          </a:p>
        </p:txBody>
      </p:sp>
    </p:spTree>
    <p:extLst>
      <p:ext uri="{BB962C8B-B14F-4D97-AF65-F5344CB8AC3E}">
        <p14:creationId xmlns:p14="http://schemas.microsoft.com/office/powerpoint/2010/main" val="216942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1511559" y="1679510"/>
            <a:ext cx="9153331" cy="4739759"/>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Belgic Confession – Article 35</a:t>
            </a:r>
          </a:p>
          <a:p>
            <a:pPr algn="ctr">
              <a:spcAft>
                <a:spcPts val="1200"/>
              </a:spcAft>
            </a:pPr>
            <a:r>
              <a:rPr lang="en-US" sz="3600" dirty="0">
                <a:latin typeface="Arial" panose="020B0604020202020204" pitchFamily="34" charset="0"/>
                <a:cs typeface="Arial" panose="020B0604020202020204" pitchFamily="34" charset="0"/>
              </a:rPr>
              <a:t>We believe and confess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that our Savior Jesus Christ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has ordained and instituted the sacrament of the Holy Supper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to nourish and sustain those </a:t>
            </a:r>
            <a:br>
              <a:rPr lang="en-US" sz="3600" dirty="0">
                <a:latin typeface="Arial" panose="020B0604020202020204" pitchFamily="34" charset="0"/>
                <a:cs typeface="Arial" panose="020B0604020202020204" pitchFamily="34" charset="0"/>
              </a:rPr>
            </a:br>
            <a:r>
              <a:rPr lang="en-US" sz="3600" dirty="0">
                <a:solidFill>
                  <a:srgbClr val="FFFF00"/>
                </a:solidFill>
                <a:latin typeface="Arial" panose="020B0604020202020204" pitchFamily="34" charset="0"/>
                <a:cs typeface="Arial" panose="020B0604020202020204" pitchFamily="34" charset="0"/>
              </a:rPr>
              <a:t>who are already regenerated and </a:t>
            </a:r>
            <a:r>
              <a:rPr lang="en-US" sz="3600" dirty="0" err="1">
                <a:solidFill>
                  <a:srgbClr val="FFFF00"/>
                </a:solidFill>
                <a:latin typeface="Arial" panose="020B0604020202020204" pitchFamily="34" charset="0"/>
                <a:cs typeface="Arial" panose="020B0604020202020204" pitchFamily="34" charset="0"/>
              </a:rPr>
              <a:t>ingrafted</a:t>
            </a:r>
            <a:r>
              <a:rPr lang="en-US" sz="3600" dirty="0">
                <a:solidFill>
                  <a:srgbClr val="FFFF00"/>
                </a:solidFill>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his family, which is his church. </a:t>
            </a:r>
          </a:p>
        </p:txBody>
      </p:sp>
    </p:spTree>
    <p:extLst>
      <p:ext uri="{BB962C8B-B14F-4D97-AF65-F5344CB8AC3E}">
        <p14:creationId xmlns:p14="http://schemas.microsoft.com/office/powerpoint/2010/main" val="173986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615821" y="1679510"/>
            <a:ext cx="10963468" cy="4555093"/>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Heidelberg Catechism – Q&amp;A 75</a:t>
            </a:r>
          </a:p>
          <a:p>
            <a:pPr algn="ctr">
              <a:spcAft>
                <a:spcPts val="1200"/>
              </a:spcAft>
            </a:pPr>
            <a:r>
              <a:rPr lang="en-US" sz="4000" dirty="0">
                <a:latin typeface="Arial" panose="020B0604020202020204" pitchFamily="34" charset="0"/>
                <a:cs typeface="Arial" panose="020B0604020202020204" pitchFamily="34" charset="0"/>
              </a:rPr>
              <a:t>Q. How does the holy supper remind and assure you that you share in Christ's one sacrifice on the cross and in all his benefits?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 In this way: Christ has commanded me and all believers to eat this broken bread and to drink this cup in remembrance of him. </a:t>
            </a:r>
          </a:p>
        </p:txBody>
      </p:sp>
    </p:spTree>
    <p:extLst>
      <p:ext uri="{BB962C8B-B14F-4D97-AF65-F5344CB8AC3E}">
        <p14:creationId xmlns:p14="http://schemas.microsoft.com/office/powerpoint/2010/main" val="2934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615821" y="1679510"/>
            <a:ext cx="10963468" cy="4555093"/>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Heidelberg Catechism – Q&amp;A 75</a:t>
            </a:r>
          </a:p>
          <a:p>
            <a:pPr algn="ctr">
              <a:spcAft>
                <a:spcPts val="1200"/>
              </a:spcAft>
            </a:pPr>
            <a:r>
              <a:rPr lang="en-US" sz="4000" dirty="0">
                <a:latin typeface="Arial" panose="020B0604020202020204" pitchFamily="34" charset="0"/>
                <a:cs typeface="Arial" panose="020B0604020202020204" pitchFamily="34" charset="0"/>
              </a:rPr>
              <a:t>Q. How does the holy supper remind and assure you that you share in Christ's one sacrifice on the cross and in all his benefits?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 In this way: Christ has commanded me and </a:t>
            </a:r>
            <a:r>
              <a:rPr lang="en-US" sz="4000" dirty="0">
                <a:solidFill>
                  <a:srgbClr val="FFFF00"/>
                </a:solidFill>
                <a:latin typeface="Arial" panose="020B0604020202020204" pitchFamily="34" charset="0"/>
                <a:cs typeface="Arial" panose="020B0604020202020204" pitchFamily="34" charset="0"/>
              </a:rPr>
              <a:t>all believers </a:t>
            </a:r>
            <a:r>
              <a:rPr lang="en-US" sz="4000" dirty="0">
                <a:latin typeface="Arial" panose="020B0604020202020204" pitchFamily="34" charset="0"/>
                <a:cs typeface="Arial" panose="020B0604020202020204" pitchFamily="34" charset="0"/>
              </a:rPr>
              <a:t>to eat this broken bread and to drink this cup in remembrance of him. </a:t>
            </a:r>
          </a:p>
        </p:txBody>
      </p:sp>
    </p:spTree>
    <p:extLst>
      <p:ext uri="{BB962C8B-B14F-4D97-AF65-F5344CB8AC3E}">
        <p14:creationId xmlns:p14="http://schemas.microsoft.com/office/powerpoint/2010/main" val="190772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615821" y="1679510"/>
            <a:ext cx="10963468" cy="3939540"/>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Heidelberg Catechism – Q&amp;A 76</a:t>
            </a:r>
          </a:p>
          <a:p>
            <a:pPr algn="ctr">
              <a:spcAft>
                <a:spcPts val="1200"/>
              </a:spcAft>
            </a:pPr>
            <a:r>
              <a:rPr lang="en-US" sz="4000" dirty="0">
                <a:latin typeface="Arial" panose="020B0604020202020204" pitchFamily="34" charset="0"/>
                <a:cs typeface="Arial" panose="020B0604020202020204" pitchFamily="34" charset="0"/>
              </a:rPr>
              <a:t>Q. What does it mean to eat the crucified body of Christ and to drink his poured-out blood?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 It means to accept with a believing heart the entire suffering and death of Christ and thereby to receive forgiveness of sins and eternal life.</a:t>
            </a:r>
          </a:p>
        </p:txBody>
      </p:sp>
    </p:spTree>
    <p:extLst>
      <p:ext uri="{BB962C8B-B14F-4D97-AF65-F5344CB8AC3E}">
        <p14:creationId xmlns:p14="http://schemas.microsoft.com/office/powerpoint/2010/main" val="28590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For Whom Is The Lord’s Supper</a:t>
            </a:r>
          </a:p>
        </p:txBody>
      </p:sp>
      <p:sp>
        <p:nvSpPr>
          <p:cNvPr id="3" name="TextBox 2"/>
          <p:cNvSpPr txBox="1"/>
          <p:nvPr/>
        </p:nvSpPr>
        <p:spPr>
          <a:xfrm>
            <a:off x="615821" y="1679510"/>
            <a:ext cx="10963468" cy="3939540"/>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The Heidelberg Catechism – Q&amp;A 76</a:t>
            </a:r>
          </a:p>
          <a:p>
            <a:pPr algn="ctr">
              <a:spcAft>
                <a:spcPts val="1200"/>
              </a:spcAft>
            </a:pPr>
            <a:r>
              <a:rPr lang="en-US" sz="4000" dirty="0">
                <a:latin typeface="Arial" panose="020B0604020202020204" pitchFamily="34" charset="0"/>
                <a:cs typeface="Arial" panose="020B0604020202020204" pitchFamily="34" charset="0"/>
              </a:rPr>
              <a:t>Q. What does it mean to eat the crucified body of Christ and to drink his poured-out blood?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 It means to accept with </a:t>
            </a:r>
            <a:r>
              <a:rPr lang="en-US" sz="4000" dirty="0">
                <a:solidFill>
                  <a:srgbClr val="FFFF00"/>
                </a:solidFill>
                <a:latin typeface="Arial" panose="020B0604020202020204" pitchFamily="34" charset="0"/>
                <a:cs typeface="Arial" panose="020B0604020202020204" pitchFamily="34" charset="0"/>
              </a:rPr>
              <a:t>a believing heart </a:t>
            </a:r>
            <a:r>
              <a:rPr lang="en-US" sz="4000" dirty="0">
                <a:latin typeface="Arial" panose="020B0604020202020204" pitchFamily="34" charset="0"/>
                <a:cs typeface="Arial" panose="020B0604020202020204" pitchFamily="34" charset="0"/>
              </a:rPr>
              <a:t>the entire suffering and death of Christ and thereby to </a:t>
            </a:r>
            <a:r>
              <a:rPr lang="en-US" sz="4000" dirty="0">
                <a:solidFill>
                  <a:srgbClr val="FFFF00"/>
                </a:solidFill>
                <a:latin typeface="Arial" panose="020B0604020202020204" pitchFamily="34" charset="0"/>
                <a:cs typeface="Arial" panose="020B0604020202020204" pitchFamily="34" charset="0"/>
              </a:rPr>
              <a:t>receive forgiveness of sins and eternal life</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0093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Coming To The Table</a:t>
            </a:r>
          </a:p>
        </p:txBody>
      </p:sp>
      <p:sp>
        <p:nvSpPr>
          <p:cNvPr id="3" name="TextBox 2"/>
          <p:cNvSpPr txBox="1"/>
          <p:nvPr/>
        </p:nvSpPr>
        <p:spPr>
          <a:xfrm>
            <a:off x="615821" y="1679510"/>
            <a:ext cx="10963468" cy="3939540"/>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RCA Website</a:t>
            </a:r>
          </a:p>
          <a:p>
            <a:pPr algn="ctr">
              <a:spcAft>
                <a:spcPts val="1200"/>
              </a:spcAft>
            </a:pPr>
            <a:r>
              <a:rPr lang="en-US" sz="4000" dirty="0">
                <a:latin typeface="Arial" panose="020B0604020202020204" pitchFamily="34" charset="0"/>
                <a:cs typeface="Arial" panose="020B0604020202020204" pitchFamily="34" charset="0"/>
              </a:rPr>
              <a:t>In the Reformed Church in America baptized children are welcome at the Lord’s Table because they are members of the church, recipients of God’s grace, and able to offer their love and thankfulness to Jesus... </a:t>
            </a:r>
          </a:p>
        </p:txBody>
      </p:sp>
    </p:spTree>
    <p:extLst>
      <p:ext uri="{BB962C8B-B14F-4D97-AF65-F5344CB8AC3E}">
        <p14:creationId xmlns:p14="http://schemas.microsoft.com/office/powerpoint/2010/main" val="57561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Coming To The Table</a:t>
            </a:r>
          </a:p>
        </p:txBody>
      </p:sp>
      <p:sp>
        <p:nvSpPr>
          <p:cNvPr id="3" name="TextBox 2"/>
          <p:cNvSpPr txBox="1"/>
          <p:nvPr/>
        </p:nvSpPr>
        <p:spPr>
          <a:xfrm>
            <a:off x="615821" y="1679510"/>
            <a:ext cx="10963468" cy="4555093"/>
          </a:xfrm>
          <a:prstGeom prst="rect">
            <a:avLst/>
          </a:prstGeom>
          <a:noFill/>
        </p:spPr>
        <p:txBody>
          <a:bodyPr wrap="square" rtlCol="0">
            <a:spAutoFit/>
          </a:bodyPr>
          <a:lstStyle/>
          <a:p>
            <a:pPr algn="ctr">
              <a:spcAft>
                <a:spcPts val="1200"/>
              </a:spcAft>
            </a:pPr>
            <a:r>
              <a:rPr lang="en-US" sz="4000" i="1" dirty="0">
                <a:latin typeface="Arial" panose="020B0604020202020204" pitchFamily="34" charset="0"/>
                <a:cs typeface="Arial" panose="020B0604020202020204" pitchFamily="34" charset="0"/>
              </a:rPr>
              <a:t>RCA Website</a:t>
            </a:r>
          </a:p>
          <a:p>
            <a:pPr algn="ctr">
              <a:spcAft>
                <a:spcPts val="1200"/>
              </a:spcAft>
            </a:pPr>
            <a:r>
              <a:rPr lang="en-US" sz="4000" dirty="0">
                <a:latin typeface="Arial" panose="020B0604020202020204" pitchFamily="34" charset="0"/>
                <a:cs typeface="Arial" panose="020B0604020202020204" pitchFamily="34" charset="0"/>
              </a:rPr>
              <a:t>Thus, baptized children should be encouraged to participate in the Supper of grace. The Lord’s Supper is a means of grace that nourishes faith. Children can experience the richness of the Lord’s Supper long before they can verbalize its meaning.</a:t>
            </a:r>
          </a:p>
        </p:txBody>
      </p:sp>
    </p:spTree>
    <p:extLst>
      <p:ext uri="{BB962C8B-B14F-4D97-AF65-F5344CB8AC3E}">
        <p14:creationId xmlns:p14="http://schemas.microsoft.com/office/powerpoint/2010/main" val="18301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Why Is This a Concern:</a:t>
            </a:r>
          </a:p>
        </p:txBody>
      </p:sp>
      <p:sp>
        <p:nvSpPr>
          <p:cNvPr id="4" name="TextBox 3"/>
          <p:cNvSpPr txBox="1"/>
          <p:nvPr/>
        </p:nvSpPr>
        <p:spPr>
          <a:xfrm>
            <a:off x="615819" y="1941340"/>
            <a:ext cx="10963469"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It confuses the distinction between</a:t>
            </a:r>
          </a:p>
          <a:p>
            <a:r>
              <a:rPr lang="en-US" sz="4000" dirty="0">
                <a:latin typeface="Arial" panose="020B0604020202020204" pitchFamily="34" charset="0"/>
                <a:cs typeface="Arial" panose="020B0604020202020204" pitchFamily="34" charset="0"/>
              </a:rPr>
              <a:t>  Baptism and the Lord’s Supper.</a:t>
            </a:r>
          </a:p>
        </p:txBody>
      </p:sp>
      <p:sp>
        <p:nvSpPr>
          <p:cNvPr id="5" name="TextBox 4"/>
          <p:cNvSpPr txBox="1"/>
          <p:nvPr/>
        </p:nvSpPr>
        <p:spPr>
          <a:xfrm>
            <a:off x="615819" y="3675326"/>
            <a:ext cx="1096346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It contradicts our Confessional Standards.</a:t>
            </a:r>
          </a:p>
        </p:txBody>
      </p:sp>
    </p:spTree>
    <p:extLst>
      <p:ext uri="{BB962C8B-B14F-4D97-AF65-F5344CB8AC3E}">
        <p14:creationId xmlns:p14="http://schemas.microsoft.com/office/powerpoint/2010/main" val="207627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Why Is This a Concern:</a:t>
            </a:r>
          </a:p>
        </p:txBody>
      </p:sp>
      <p:sp>
        <p:nvSpPr>
          <p:cNvPr id="4" name="TextBox 3"/>
          <p:cNvSpPr txBox="1"/>
          <p:nvPr/>
        </p:nvSpPr>
        <p:spPr>
          <a:xfrm>
            <a:off x="615819" y="1941340"/>
            <a:ext cx="10963469"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It undermines the nature and meaning</a:t>
            </a:r>
          </a:p>
          <a:p>
            <a:r>
              <a:rPr lang="en-US" sz="4000" dirty="0">
                <a:latin typeface="Arial" panose="020B0604020202020204" pitchFamily="34" charset="0"/>
                <a:cs typeface="Arial" panose="020B0604020202020204" pitchFamily="34" charset="0"/>
              </a:rPr>
              <a:t>  of the Lord’s Supper.</a:t>
            </a:r>
          </a:p>
        </p:txBody>
      </p:sp>
      <p:sp>
        <p:nvSpPr>
          <p:cNvPr id="5" name="TextBox 4"/>
          <p:cNvSpPr txBox="1"/>
          <p:nvPr/>
        </p:nvSpPr>
        <p:spPr>
          <a:xfrm>
            <a:off x="615819" y="3675326"/>
            <a:ext cx="1096346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It offers false hope.</a:t>
            </a:r>
          </a:p>
        </p:txBody>
      </p:sp>
    </p:spTree>
    <p:extLst>
      <p:ext uri="{BB962C8B-B14F-4D97-AF65-F5344CB8AC3E}">
        <p14:creationId xmlns:p14="http://schemas.microsoft.com/office/powerpoint/2010/main" val="137635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378565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SESSION ONE:</a:t>
            </a:r>
          </a:p>
          <a:p>
            <a:pPr algn="ctr"/>
            <a:endParaRPr lang="en-US" sz="6000" dirty="0">
              <a:latin typeface="Arial" panose="020B0604020202020204" pitchFamily="34" charset="0"/>
              <a:cs typeface="Arial" panose="020B0604020202020204" pitchFamily="34" charset="0"/>
            </a:endParaRPr>
          </a:p>
          <a:p>
            <a:pPr algn="ctr"/>
            <a:r>
              <a:rPr lang="en-US" sz="6000" dirty="0">
                <a:latin typeface="Arial" panose="020B0604020202020204" pitchFamily="34" charset="0"/>
                <a:cs typeface="Arial" panose="020B0604020202020204" pitchFamily="34" charset="0"/>
              </a:rPr>
              <a:t>What Has Changed</a:t>
            </a:r>
          </a:p>
          <a:p>
            <a:pPr algn="ctr"/>
            <a:r>
              <a:rPr lang="en-US" sz="6000" dirty="0">
                <a:latin typeface="Arial" panose="020B0604020202020204" pitchFamily="34" charset="0"/>
                <a:cs typeface="Arial" panose="020B0604020202020204" pitchFamily="34" charset="0"/>
              </a:rPr>
              <a:t>in the RCA</a:t>
            </a:r>
          </a:p>
        </p:txBody>
      </p:sp>
    </p:spTree>
    <p:extLst>
      <p:ext uri="{BB962C8B-B14F-4D97-AF65-F5344CB8AC3E}">
        <p14:creationId xmlns:p14="http://schemas.microsoft.com/office/powerpoint/2010/main" val="3595038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2308324"/>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A History Lesson:</a:t>
            </a:r>
          </a:p>
          <a:p>
            <a:pPr algn="ctr"/>
            <a:endParaRPr lang="en-US" sz="4800" dirty="0">
              <a:latin typeface="Arial" panose="020B0604020202020204" pitchFamily="34" charset="0"/>
              <a:cs typeface="Arial" panose="020B0604020202020204" pitchFamily="34" charset="0"/>
            </a:endParaRPr>
          </a:p>
          <a:p>
            <a:pPr algn="ctr"/>
            <a:r>
              <a:rPr lang="en-US" sz="4800" dirty="0">
                <a:latin typeface="Arial" panose="020B0604020202020204" pitchFamily="34" charset="0"/>
                <a:cs typeface="Arial" panose="020B0604020202020204" pitchFamily="34" charset="0"/>
              </a:rPr>
              <a:t>The Half-Way Covenant</a:t>
            </a:r>
          </a:p>
        </p:txBody>
      </p:sp>
    </p:spTree>
    <p:extLst>
      <p:ext uri="{BB962C8B-B14F-4D97-AF65-F5344CB8AC3E}">
        <p14:creationId xmlns:p14="http://schemas.microsoft.com/office/powerpoint/2010/main" val="30897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With Whom We Have</a:t>
            </a:r>
          </a:p>
          <a:p>
            <a:pPr algn="ctr"/>
            <a:r>
              <a:rPr lang="en-US" sz="6000" dirty="0">
                <a:solidFill>
                  <a:srgbClr val="92D050"/>
                </a:solidFill>
                <a:latin typeface="Arial" panose="020B0604020202020204" pitchFamily="34" charset="0"/>
                <a:cs typeface="Arial" panose="020B0604020202020204" pitchFamily="34" charset="0"/>
              </a:rPr>
              <a:t>Full Communion</a:t>
            </a:r>
          </a:p>
          <a:p>
            <a:pPr algn="ctr"/>
            <a:r>
              <a:rPr lang="en-US" sz="6000" dirty="0">
                <a:solidFill>
                  <a:srgbClr val="92D050"/>
                </a:solidFill>
                <a:latin typeface="Arial" panose="020B0604020202020204" pitchFamily="34" charset="0"/>
                <a:cs typeface="Arial" panose="020B0604020202020204" pitchFamily="34" charset="0"/>
              </a:rPr>
              <a:t>Has Changed</a:t>
            </a:r>
          </a:p>
        </p:txBody>
      </p:sp>
    </p:spTree>
    <p:extLst>
      <p:ext uri="{BB962C8B-B14F-4D97-AF65-F5344CB8AC3E}">
        <p14:creationId xmlns:p14="http://schemas.microsoft.com/office/powerpoint/2010/main" val="268959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A Formula of Agreement</a:t>
            </a:r>
          </a:p>
          <a:p>
            <a:pPr algn="ctr"/>
            <a:r>
              <a:rPr lang="en-US" sz="6000" dirty="0">
                <a:latin typeface="Arial" panose="020B0604020202020204" pitchFamily="34" charset="0"/>
                <a:cs typeface="Arial" panose="020B0604020202020204" pitchFamily="34" charset="0"/>
              </a:rPr>
              <a:t>1997</a:t>
            </a:r>
          </a:p>
        </p:txBody>
      </p:sp>
    </p:spTree>
    <p:extLst>
      <p:ext uri="{BB962C8B-B14F-4D97-AF65-F5344CB8AC3E}">
        <p14:creationId xmlns:p14="http://schemas.microsoft.com/office/powerpoint/2010/main" val="23100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A Formula of Agreement?</a:t>
            </a:r>
          </a:p>
        </p:txBody>
      </p:sp>
      <p:sp>
        <p:nvSpPr>
          <p:cNvPr id="4" name="TextBox 3"/>
          <p:cNvSpPr txBox="1"/>
          <p:nvPr/>
        </p:nvSpPr>
        <p:spPr>
          <a:xfrm>
            <a:off x="615819" y="1941340"/>
            <a:ext cx="10963469"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document declares that a "full communion" exists between the Evangelical Lutheran Church in America and three churches of the Reformed tradition--the Presbyterian Church U.S.A., the United Church of Christ, and the Reformed Church in America…</a:t>
            </a:r>
          </a:p>
        </p:txBody>
      </p:sp>
    </p:spTree>
    <p:extLst>
      <p:ext uri="{BB962C8B-B14F-4D97-AF65-F5344CB8AC3E}">
        <p14:creationId xmlns:p14="http://schemas.microsoft.com/office/powerpoint/2010/main" val="185866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A Formula of Agreement?</a:t>
            </a:r>
          </a:p>
        </p:txBody>
      </p:sp>
      <p:sp>
        <p:nvSpPr>
          <p:cNvPr id="4" name="TextBox 3"/>
          <p:cNvSpPr txBox="1"/>
          <p:nvPr/>
        </p:nvSpPr>
        <p:spPr>
          <a:xfrm>
            <a:off x="615819" y="1642760"/>
            <a:ext cx="10963469" cy="5016758"/>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"Full communion" is not a plan to merge;</a:t>
            </a:r>
          </a:p>
          <a:p>
            <a:r>
              <a:rPr lang="en-US" sz="4000" dirty="0">
                <a:latin typeface="Arial" panose="020B0604020202020204" pitchFamily="34" charset="0"/>
                <a:cs typeface="Arial" panose="020B0604020202020204" pitchFamily="34" charset="0"/>
              </a:rPr>
              <a:t>the four denominations continue to maintain their distinctive traditions and identities.</a:t>
            </a:r>
          </a:p>
          <a:p>
            <a:r>
              <a:rPr lang="en-US" sz="4000" dirty="0">
                <a:latin typeface="Arial" panose="020B0604020202020204" pitchFamily="34" charset="0"/>
                <a:cs typeface="Arial" panose="020B0604020202020204" pitchFamily="34" charset="0"/>
              </a:rPr>
              <a:t>Rather, the four agree to recognize the validity of each other's baptism, encourage the sharing of Holy Communion, and permit ministers from one denomination to serve in the other denominations…</a:t>
            </a:r>
          </a:p>
        </p:txBody>
      </p:sp>
    </p:spTree>
    <p:extLst>
      <p:ext uri="{BB962C8B-B14F-4D97-AF65-F5344CB8AC3E}">
        <p14:creationId xmlns:p14="http://schemas.microsoft.com/office/powerpoint/2010/main" val="766557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A Formula of Agreement?</a:t>
            </a:r>
          </a:p>
        </p:txBody>
      </p:sp>
      <p:sp>
        <p:nvSpPr>
          <p:cNvPr id="4" name="TextBox 3"/>
          <p:cNvSpPr txBox="1"/>
          <p:nvPr/>
        </p:nvSpPr>
        <p:spPr>
          <a:xfrm>
            <a:off x="615819" y="1642760"/>
            <a:ext cx="10963469" cy="5016758"/>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pivotal concept in developing the Formula was that while differences between faith traditions must be acknowledged, even to the point of failing to reconcile, these differences are not church dividing so long as "the core traditions of the churches belong together within the one, holy, catholic, and apostolic church." </a:t>
            </a:r>
          </a:p>
        </p:txBody>
      </p:sp>
    </p:spTree>
    <p:extLst>
      <p:ext uri="{BB962C8B-B14F-4D97-AF65-F5344CB8AC3E}">
        <p14:creationId xmlns:p14="http://schemas.microsoft.com/office/powerpoint/2010/main" val="2319755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A Formula of Agreement?</a:t>
            </a:r>
          </a:p>
        </p:txBody>
      </p:sp>
      <p:sp>
        <p:nvSpPr>
          <p:cNvPr id="4" name="TextBox 3"/>
          <p:cNvSpPr txBox="1"/>
          <p:nvPr/>
        </p:nvSpPr>
        <p:spPr>
          <a:xfrm>
            <a:off x="615820" y="1689413"/>
            <a:ext cx="10963469"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Formula of Agreement provides for “full communion” between its member denominations, recognizing “each other as churches in which the gospel is rightly preached…according to the Word of God.” </a:t>
            </a:r>
          </a:p>
        </p:txBody>
      </p:sp>
    </p:spTree>
    <p:extLst>
      <p:ext uri="{BB962C8B-B14F-4D97-AF65-F5344CB8AC3E}">
        <p14:creationId xmlns:p14="http://schemas.microsoft.com/office/powerpoint/2010/main" val="753623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A Formula of Agreement?</a:t>
            </a:r>
          </a:p>
        </p:txBody>
      </p:sp>
      <p:sp>
        <p:nvSpPr>
          <p:cNvPr id="4" name="TextBox 3"/>
          <p:cNvSpPr txBox="1"/>
          <p:nvPr/>
        </p:nvSpPr>
        <p:spPr>
          <a:xfrm>
            <a:off x="615820" y="1689413"/>
            <a:ext cx="10963469"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Formula of Agreement provides for “full communion” between its member denominations, </a:t>
            </a:r>
            <a:r>
              <a:rPr lang="en-US" sz="4000" dirty="0">
                <a:solidFill>
                  <a:srgbClr val="FFFF00"/>
                </a:solidFill>
                <a:latin typeface="Arial" panose="020B0604020202020204" pitchFamily="34" charset="0"/>
                <a:cs typeface="Arial" panose="020B0604020202020204" pitchFamily="34" charset="0"/>
              </a:rPr>
              <a:t>recognizing “each other as churches in which the gospel is rightly preached…according to the Word of God.” </a:t>
            </a:r>
          </a:p>
        </p:txBody>
      </p:sp>
    </p:spTree>
    <p:extLst>
      <p:ext uri="{BB962C8B-B14F-4D97-AF65-F5344CB8AC3E}">
        <p14:creationId xmlns:p14="http://schemas.microsoft.com/office/powerpoint/2010/main" val="2941522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The Problem With The FOA:</a:t>
            </a:r>
          </a:p>
        </p:txBody>
      </p:sp>
      <p:sp>
        <p:nvSpPr>
          <p:cNvPr id="4" name="TextBox 3"/>
          <p:cNvSpPr txBox="1"/>
          <p:nvPr/>
        </p:nvSpPr>
        <p:spPr>
          <a:xfrm>
            <a:off x="615819" y="1642760"/>
            <a:ext cx="10963469" cy="440120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The “gospel unity” on which the FOA was founded no longer exists.  Each of the other three denominations have approved same-sex marriage and the ordination of those committed to a LGBTQ lifestyle.  Thus, the gospel is NOT “rightly preached according to the Word of God.” </a:t>
            </a:r>
          </a:p>
        </p:txBody>
      </p:sp>
    </p:spTree>
    <p:extLst>
      <p:ext uri="{BB962C8B-B14F-4D97-AF65-F5344CB8AC3E}">
        <p14:creationId xmlns:p14="http://schemas.microsoft.com/office/powerpoint/2010/main" val="4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The Problem With The FOA:</a:t>
            </a:r>
          </a:p>
        </p:txBody>
      </p:sp>
      <p:sp>
        <p:nvSpPr>
          <p:cNvPr id="4" name="TextBox 3"/>
          <p:cNvSpPr txBox="1"/>
          <p:nvPr/>
        </p:nvSpPr>
        <p:spPr>
          <a:xfrm>
            <a:off x="615819" y="1642760"/>
            <a:ext cx="10963469" cy="5016758"/>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This makes the “free exchange” of ministers with the other three denominations inappropriate and unacceptable.</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Note:  This does not mean ministers from the other denominations should not serve in the RCA, but that they should be examined rather than allowed to freely come into the RCA.</a:t>
            </a:r>
          </a:p>
        </p:txBody>
      </p:sp>
    </p:spTree>
    <p:extLst>
      <p:ext uri="{BB962C8B-B14F-4D97-AF65-F5344CB8AC3E}">
        <p14:creationId xmlns:p14="http://schemas.microsoft.com/office/powerpoint/2010/main" val="15848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30" y="2332652"/>
            <a:ext cx="10991460" cy="193899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Our Confessional Standards</a:t>
            </a:r>
          </a:p>
          <a:p>
            <a:pPr algn="ctr"/>
            <a:r>
              <a:rPr lang="en-US" sz="6000" dirty="0">
                <a:solidFill>
                  <a:srgbClr val="92D050"/>
                </a:solidFill>
                <a:latin typeface="Arial" panose="020B0604020202020204" pitchFamily="34" charset="0"/>
                <a:cs typeface="Arial" panose="020B0604020202020204" pitchFamily="34" charset="0"/>
              </a:rPr>
              <a:t>Have Changed</a:t>
            </a:r>
          </a:p>
        </p:txBody>
      </p:sp>
    </p:spTree>
    <p:extLst>
      <p:ext uri="{BB962C8B-B14F-4D97-AF65-F5344CB8AC3E}">
        <p14:creationId xmlns:p14="http://schemas.microsoft.com/office/powerpoint/2010/main" val="352031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378565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The Conscience Clauses</a:t>
            </a:r>
          </a:p>
          <a:p>
            <a:pPr algn="ctr"/>
            <a:r>
              <a:rPr lang="en-US" sz="6000" dirty="0">
                <a:solidFill>
                  <a:srgbClr val="92D050"/>
                </a:solidFill>
                <a:latin typeface="Arial" panose="020B0604020202020204" pitchFamily="34" charset="0"/>
                <a:cs typeface="Arial" panose="020B0604020202020204" pitchFamily="34" charset="0"/>
              </a:rPr>
              <a:t>Have Been Removed</a:t>
            </a:r>
          </a:p>
          <a:p>
            <a:pPr algn="ctr"/>
            <a:r>
              <a:rPr lang="en-US" sz="6000" dirty="0">
                <a:solidFill>
                  <a:srgbClr val="92D050"/>
                </a:solidFill>
                <a:latin typeface="Arial" panose="020B0604020202020204" pitchFamily="34" charset="0"/>
                <a:cs typeface="Arial" panose="020B0604020202020204" pitchFamily="34" charset="0"/>
              </a:rPr>
              <a:t>From The </a:t>
            </a:r>
          </a:p>
          <a:p>
            <a:pPr algn="ctr"/>
            <a:r>
              <a:rPr lang="en-US" sz="6000" dirty="0">
                <a:solidFill>
                  <a:srgbClr val="92D050"/>
                </a:solidFill>
                <a:latin typeface="Arial" panose="020B0604020202020204" pitchFamily="34" charset="0"/>
                <a:cs typeface="Arial" panose="020B0604020202020204" pitchFamily="34" charset="0"/>
              </a:rPr>
              <a:t>Book of Church Order</a:t>
            </a:r>
          </a:p>
        </p:txBody>
      </p:sp>
    </p:spTree>
    <p:extLst>
      <p:ext uri="{BB962C8B-B14F-4D97-AF65-F5344CB8AC3E}">
        <p14:creationId xmlns:p14="http://schemas.microsoft.com/office/powerpoint/2010/main" val="312889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A Brief History of</a:t>
            </a:r>
          </a:p>
          <a:p>
            <a:pPr algn="ctr"/>
            <a:r>
              <a:rPr lang="en-US" sz="6000" dirty="0">
                <a:latin typeface="Arial" panose="020B0604020202020204" pitchFamily="34" charset="0"/>
                <a:cs typeface="Arial" panose="020B0604020202020204" pitchFamily="34" charset="0"/>
              </a:rPr>
              <a:t>The Conscience Clauses</a:t>
            </a:r>
          </a:p>
        </p:txBody>
      </p:sp>
    </p:spTree>
    <p:extLst>
      <p:ext uri="{BB962C8B-B14F-4D97-AF65-F5344CB8AC3E}">
        <p14:creationId xmlns:p14="http://schemas.microsoft.com/office/powerpoint/2010/main" val="23706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Are The Conscience Clauses?</a:t>
            </a:r>
          </a:p>
        </p:txBody>
      </p:sp>
      <p:sp>
        <p:nvSpPr>
          <p:cNvPr id="4" name="TextBox 3"/>
          <p:cNvSpPr txBox="1"/>
          <p:nvPr/>
        </p:nvSpPr>
        <p:spPr>
          <a:xfrm>
            <a:off x="615819" y="1941340"/>
            <a:ext cx="10963469"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Ministers shall not be pressured in such a way as to lead either one who supports or one who opposes, on scriptural grounds, the ordination of women to church offices to offend against one's conscience; nor shall any minister be penalized for conscientious objection to or support of the ordination of women to church offices; nor shall any minister obstruct by unconstitutional means the election, ordination, or installation of a woman to church offices.</a:t>
            </a:r>
          </a:p>
        </p:txBody>
      </p:sp>
    </p:spTree>
    <p:extLst>
      <p:ext uri="{BB962C8B-B14F-4D97-AF65-F5344CB8AC3E}">
        <p14:creationId xmlns:p14="http://schemas.microsoft.com/office/powerpoint/2010/main" val="347157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Consequences of the Removal:</a:t>
            </a:r>
          </a:p>
        </p:txBody>
      </p:sp>
      <p:sp>
        <p:nvSpPr>
          <p:cNvPr id="4" name="TextBox 3"/>
          <p:cNvSpPr txBox="1"/>
          <p:nvPr/>
        </p:nvSpPr>
        <p:spPr>
          <a:xfrm>
            <a:off x="615816" y="1854226"/>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  Complementarians are now subject to discipline.</a:t>
            </a:r>
          </a:p>
        </p:txBody>
      </p:sp>
      <p:sp>
        <p:nvSpPr>
          <p:cNvPr id="5" name="TextBox 4"/>
          <p:cNvSpPr txBox="1"/>
          <p:nvPr/>
        </p:nvSpPr>
        <p:spPr>
          <a:xfrm>
            <a:off x="615816" y="2762434"/>
            <a:ext cx="10963469"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  Complementarians can no longer uphold their</a:t>
            </a:r>
          </a:p>
          <a:p>
            <a:r>
              <a:rPr lang="en-US" sz="3200" dirty="0">
                <a:latin typeface="Arial" panose="020B0604020202020204" pitchFamily="34" charset="0"/>
                <a:cs typeface="Arial" panose="020B0604020202020204" pitchFamily="34" charset="0"/>
              </a:rPr>
              <a:t>     membership vows in good conscience.</a:t>
            </a:r>
          </a:p>
        </p:txBody>
      </p:sp>
      <p:sp>
        <p:nvSpPr>
          <p:cNvPr id="6" name="TextBox 5"/>
          <p:cNvSpPr txBox="1"/>
          <p:nvPr/>
        </p:nvSpPr>
        <p:spPr>
          <a:xfrm>
            <a:off x="615816" y="4163085"/>
            <a:ext cx="10963469"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3)  Complementarians are deterred from joining</a:t>
            </a:r>
          </a:p>
          <a:p>
            <a:r>
              <a:rPr lang="en-US" sz="3200" dirty="0">
                <a:latin typeface="Arial" panose="020B0604020202020204" pitchFamily="34" charset="0"/>
                <a:cs typeface="Arial" panose="020B0604020202020204" pitchFamily="34" charset="0"/>
              </a:rPr>
              <a:t>      or staying in the RCA.</a:t>
            </a:r>
          </a:p>
        </p:txBody>
      </p:sp>
      <p:sp>
        <p:nvSpPr>
          <p:cNvPr id="7" name="TextBox 6"/>
          <p:cNvSpPr txBox="1"/>
          <p:nvPr/>
        </p:nvSpPr>
        <p:spPr>
          <a:xfrm>
            <a:off x="615816" y="5563736"/>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NOTE:  Complementarian typically equals conservative.</a:t>
            </a:r>
          </a:p>
        </p:txBody>
      </p:sp>
    </p:spTree>
    <p:extLst>
      <p:ext uri="{BB962C8B-B14F-4D97-AF65-F5344CB8AC3E}">
        <p14:creationId xmlns:p14="http://schemas.microsoft.com/office/powerpoint/2010/main" val="63361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699796"/>
            <a:ext cx="10963469" cy="830997"/>
          </a:xfrm>
          <a:prstGeom prst="rect">
            <a:avLst/>
          </a:prstGeom>
          <a:noFill/>
        </p:spPr>
        <p:txBody>
          <a:bodyPr wrap="square" rtlCol="0">
            <a:spAutoFit/>
          </a:bodyPr>
          <a:lstStyle/>
          <a:p>
            <a:pPr algn="ctr"/>
            <a:r>
              <a:rPr lang="en-US" sz="4800" dirty="0">
                <a:solidFill>
                  <a:srgbClr val="92D050"/>
                </a:solidFill>
                <a:latin typeface="Arial" panose="020B0604020202020204" pitchFamily="34" charset="0"/>
                <a:cs typeface="Arial" panose="020B0604020202020204" pitchFamily="34" charset="0"/>
              </a:rPr>
              <a:t>Review of the Changes:</a:t>
            </a:r>
          </a:p>
        </p:txBody>
      </p:sp>
      <p:sp>
        <p:nvSpPr>
          <p:cNvPr id="4" name="TextBox 3"/>
          <p:cNvSpPr txBox="1"/>
          <p:nvPr/>
        </p:nvSpPr>
        <p:spPr>
          <a:xfrm>
            <a:off x="615816" y="1854226"/>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  Our Confessional Standards have changed.</a:t>
            </a:r>
          </a:p>
        </p:txBody>
      </p:sp>
      <p:sp>
        <p:nvSpPr>
          <p:cNvPr id="5" name="TextBox 4"/>
          <p:cNvSpPr txBox="1"/>
          <p:nvPr/>
        </p:nvSpPr>
        <p:spPr>
          <a:xfrm>
            <a:off x="615816" y="2762434"/>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   Admission to the offices of the church has changed.</a:t>
            </a:r>
          </a:p>
        </p:txBody>
      </p:sp>
      <p:sp>
        <p:nvSpPr>
          <p:cNvPr id="6" name="TextBox 5"/>
          <p:cNvSpPr txBox="1"/>
          <p:nvPr/>
        </p:nvSpPr>
        <p:spPr>
          <a:xfrm>
            <a:off x="615816" y="3670642"/>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3)   Admission to the Lord’s Table has changed.</a:t>
            </a:r>
          </a:p>
        </p:txBody>
      </p:sp>
      <p:sp>
        <p:nvSpPr>
          <p:cNvPr id="8" name="TextBox 7"/>
          <p:cNvSpPr txBox="1"/>
          <p:nvPr/>
        </p:nvSpPr>
        <p:spPr>
          <a:xfrm>
            <a:off x="615816" y="4578850"/>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4)   Whom we have full communion with has changed.</a:t>
            </a:r>
          </a:p>
        </p:txBody>
      </p:sp>
      <p:sp>
        <p:nvSpPr>
          <p:cNvPr id="9" name="TextBox 8"/>
          <p:cNvSpPr txBox="1"/>
          <p:nvPr/>
        </p:nvSpPr>
        <p:spPr>
          <a:xfrm>
            <a:off x="615816" y="5487058"/>
            <a:ext cx="1096346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5)   The Conscience Clauses have been removed.</a:t>
            </a:r>
          </a:p>
        </p:txBody>
      </p:sp>
    </p:spTree>
    <p:extLst>
      <p:ext uri="{BB962C8B-B14F-4D97-AF65-F5344CB8AC3E}">
        <p14:creationId xmlns:p14="http://schemas.microsoft.com/office/powerpoint/2010/main" val="255469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0890" y="970383"/>
            <a:ext cx="9116009" cy="4524315"/>
          </a:xfrm>
          <a:prstGeom prst="rect">
            <a:avLst/>
          </a:prstGeom>
          <a:noFill/>
        </p:spPr>
        <p:txBody>
          <a:bodyPr wrap="square" rtlCol="0">
            <a:spAutoFit/>
          </a:bodyPr>
          <a:lstStyle/>
          <a:p>
            <a:pPr algn="ctr"/>
            <a:r>
              <a:rPr lang="en-US" sz="9600" dirty="0">
                <a:solidFill>
                  <a:srgbClr val="92D050"/>
                </a:solidFill>
                <a:latin typeface="Arial" panose="020B0604020202020204" pitchFamily="34" charset="0"/>
                <a:cs typeface="Arial" panose="020B0604020202020204" pitchFamily="34" charset="0"/>
              </a:rPr>
              <a:t>Questions</a:t>
            </a:r>
          </a:p>
          <a:p>
            <a:pPr algn="ctr"/>
            <a:r>
              <a:rPr lang="en-US" sz="9600" dirty="0">
                <a:solidFill>
                  <a:srgbClr val="92D050"/>
                </a:solidFill>
                <a:latin typeface="Arial" panose="020B0604020202020204" pitchFamily="34" charset="0"/>
                <a:cs typeface="Arial" panose="020B0604020202020204" pitchFamily="34" charset="0"/>
              </a:rPr>
              <a:t>and</a:t>
            </a:r>
          </a:p>
          <a:p>
            <a:pPr algn="ctr"/>
            <a:r>
              <a:rPr lang="en-US" sz="9600" dirty="0">
                <a:solidFill>
                  <a:srgbClr val="92D050"/>
                </a:solidFill>
                <a:latin typeface="Arial" panose="020B0604020202020204" pitchFamily="34" charset="0"/>
                <a:cs typeface="Arial" panose="020B0604020202020204" pitchFamily="34" charset="0"/>
              </a:rPr>
              <a:t>Discussion</a:t>
            </a:r>
          </a:p>
        </p:txBody>
      </p:sp>
    </p:spTree>
    <p:extLst>
      <p:ext uri="{BB962C8B-B14F-4D97-AF65-F5344CB8AC3E}">
        <p14:creationId xmlns:p14="http://schemas.microsoft.com/office/powerpoint/2010/main" val="89603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93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898" y="1436913"/>
            <a:ext cx="9153331" cy="378565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SESSION TWO:</a:t>
            </a:r>
          </a:p>
          <a:p>
            <a:pPr algn="ctr"/>
            <a:r>
              <a:rPr lang="en-US" sz="6000" dirty="0">
                <a:latin typeface="Arial" panose="020B0604020202020204" pitchFamily="34" charset="0"/>
                <a:cs typeface="Arial" panose="020B0604020202020204" pitchFamily="34" charset="0"/>
              </a:rPr>
              <a:t>Hermeneutics and</a:t>
            </a:r>
          </a:p>
          <a:p>
            <a:pPr algn="ctr"/>
            <a:r>
              <a:rPr lang="en-US" sz="6000" dirty="0">
                <a:latin typeface="Arial" panose="020B0604020202020204" pitchFamily="34" charset="0"/>
                <a:cs typeface="Arial" panose="020B0604020202020204" pitchFamily="34" charset="0"/>
              </a:rPr>
              <a:t>Homosexuality</a:t>
            </a:r>
          </a:p>
          <a:p>
            <a:pPr algn="ctr"/>
            <a:r>
              <a:rPr lang="en-US" sz="6000" dirty="0">
                <a:latin typeface="Arial" panose="020B0604020202020204" pitchFamily="34" charset="0"/>
                <a:cs typeface="Arial" panose="020B0604020202020204" pitchFamily="34" charset="0"/>
              </a:rPr>
              <a:t>in the RCA</a:t>
            </a:r>
          </a:p>
        </p:txBody>
      </p:sp>
    </p:spTree>
    <p:extLst>
      <p:ext uri="{BB962C8B-B14F-4D97-AF65-F5344CB8AC3E}">
        <p14:creationId xmlns:p14="http://schemas.microsoft.com/office/powerpoint/2010/main" val="186508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308324"/>
          </a:xfrm>
          <a:prstGeom prst="rect">
            <a:avLst/>
          </a:prstGeom>
          <a:noFill/>
        </p:spPr>
        <p:txBody>
          <a:bodyPr wrap="square" rtlCol="0">
            <a:spAutoFit/>
          </a:bodyPr>
          <a:lstStyle/>
          <a:p>
            <a:pPr algn="ctr"/>
            <a:r>
              <a:rPr lang="en-US" sz="7200" dirty="0">
                <a:solidFill>
                  <a:srgbClr val="92D050"/>
                </a:solidFill>
                <a:latin typeface="Arial" panose="020B0604020202020204" pitchFamily="34" charset="0"/>
                <a:cs typeface="Arial" panose="020B0604020202020204" pitchFamily="34" charset="0"/>
              </a:rPr>
              <a:t>What in the world is</a:t>
            </a:r>
          </a:p>
          <a:p>
            <a:pPr algn="ctr"/>
            <a:r>
              <a:rPr lang="en-US" sz="7200" dirty="0">
                <a:solidFill>
                  <a:srgbClr val="92D050"/>
                </a:solidFill>
                <a:latin typeface="Arial" panose="020B0604020202020204" pitchFamily="34" charset="0"/>
                <a:cs typeface="Arial" panose="020B0604020202020204" pitchFamily="34" charset="0"/>
              </a:rPr>
              <a:t>Hermeneutics?</a:t>
            </a:r>
          </a:p>
        </p:txBody>
      </p:sp>
    </p:spTree>
    <p:extLst>
      <p:ext uri="{BB962C8B-B14F-4D97-AF65-F5344CB8AC3E}">
        <p14:creationId xmlns:p14="http://schemas.microsoft.com/office/powerpoint/2010/main" val="315194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812" y="1026366"/>
            <a:ext cx="10991461" cy="4708981"/>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Biblical hermeneutics</a:t>
            </a:r>
          </a:p>
          <a:p>
            <a:pPr algn="ctr"/>
            <a:r>
              <a:rPr lang="en-US" sz="6000" dirty="0">
                <a:latin typeface="Arial" panose="020B0604020202020204" pitchFamily="34" charset="0"/>
                <a:cs typeface="Arial" panose="020B0604020202020204" pitchFamily="34" charset="0"/>
              </a:rPr>
              <a:t>is the study of</a:t>
            </a:r>
          </a:p>
          <a:p>
            <a:pPr algn="ctr"/>
            <a:r>
              <a:rPr lang="en-US" sz="6000" dirty="0">
                <a:latin typeface="Arial" panose="020B0604020202020204" pitchFamily="34" charset="0"/>
                <a:cs typeface="Arial" panose="020B0604020202020204" pitchFamily="34" charset="0"/>
              </a:rPr>
              <a:t>the principles and methods</a:t>
            </a:r>
          </a:p>
          <a:p>
            <a:pPr algn="ctr"/>
            <a:r>
              <a:rPr lang="en-US" sz="6000" dirty="0">
                <a:latin typeface="Arial" panose="020B0604020202020204" pitchFamily="34" charset="0"/>
                <a:cs typeface="Arial" panose="020B0604020202020204" pitchFamily="34" charset="0"/>
              </a:rPr>
              <a:t>of interpreting the text</a:t>
            </a:r>
          </a:p>
          <a:p>
            <a:pPr algn="ctr"/>
            <a:r>
              <a:rPr lang="en-US" sz="6000" dirty="0">
                <a:latin typeface="Arial" panose="020B0604020202020204" pitchFamily="34" charset="0"/>
                <a:cs typeface="Arial" panose="020B0604020202020204" pitchFamily="34" charset="0"/>
              </a:rPr>
              <a:t>of the Bible.</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121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235" y="550506"/>
            <a:ext cx="9144000" cy="1569660"/>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Historically, the RCA has had</a:t>
            </a:r>
          </a:p>
          <a:p>
            <a:r>
              <a:rPr lang="en-US" sz="4800" dirty="0">
                <a:latin typeface="Arial" panose="020B0604020202020204" pitchFamily="34" charset="0"/>
                <a:cs typeface="Arial" panose="020B0604020202020204" pitchFamily="34" charset="0"/>
              </a:rPr>
              <a:t>Three Forms of Unity:</a:t>
            </a:r>
          </a:p>
        </p:txBody>
      </p:sp>
      <p:sp>
        <p:nvSpPr>
          <p:cNvPr id="3" name="TextBox 2"/>
          <p:cNvSpPr txBox="1"/>
          <p:nvPr/>
        </p:nvSpPr>
        <p:spPr>
          <a:xfrm>
            <a:off x="1558211" y="2575249"/>
            <a:ext cx="90600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The Heidelberg Catechism</a:t>
            </a:r>
          </a:p>
        </p:txBody>
      </p:sp>
      <p:sp>
        <p:nvSpPr>
          <p:cNvPr id="4" name="TextBox 3"/>
          <p:cNvSpPr txBox="1"/>
          <p:nvPr/>
        </p:nvSpPr>
        <p:spPr>
          <a:xfrm>
            <a:off x="1558211" y="3491090"/>
            <a:ext cx="9144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  The Belgic Confession</a:t>
            </a:r>
          </a:p>
        </p:txBody>
      </p:sp>
      <p:sp>
        <p:nvSpPr>
          <p:cNvPr id="5" name="TextBox 4"/>
          <p:cNvSpPr txBox="1"/>
          <p:nvPr/>
        </p:nvSpPr>
        <p:spPr>
          <a:xfrm>
            <a:off x="1558210" y="4406931"/>
            <a:ext cx="914400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  The Canons of the Synod of Dort</a:t>
            </a:r>
          </a:p>
        </p:txBody>
      </p:sp>
    </p:spTree>
    <p:extLst>
      <p:ext uri="{BB962C8B-B14F-4D97-AF65-F5344CB8AC3E}">
        <p14:creationId xmlns:p14="http://schemas.microsoft.com/office/powerpoint/2010/main" val="260544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Why is hermeneutics</a:t>
            </a:r>
          </a:p>
          <a:p>
            <a:pPr algn="ctr"/>
            <a:r>
              <a:rPr lang="en-US" sz="6000" dirty="0">
                <a:latin typeface="Arial" panose="020B0604020202020204" pitchFamily="34" charset="0"/>
                <a:cs typeface="Arial" panose="020B0604020202020204" pitchFamily="34" charset="0"/>
              </a:rPr>
              <a:t>relevant?</a:t>
            </a:r>
          </a:p>
        </p:txBody>
      </p:sp>
    </p:spTree>
    <p:extLst>
      <p:ext uri="{BB962C8B-B14F-4D97-AF65-F5344CB8AC3E}">
        <p14:creationId xmlns:p14="http://schemas.microsoft.com/office/powerpoint/2010/main" val="92592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082350"/>
            <a:ext cx="9116009" cy="1015663"/>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A Local Example:</a:t>
            </a:r>
          </a:p>
        </p:txBody>
      </p:sp>
      <p:sp>
        <p:nvSpPr>
          <p:cNvPr id="3" name="TextBox 2"/>
          <p:cNvSpPr txBox="1"/>
          <p:nvPr/>
        </p:nvSpPr>
        <p:spPr>
          <a:xfrm>
            <a:off x="1539551" y="2317100"/>
            <a:ext cx="9116009" cy="1015663"/>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One text</a:t>
            </a:r>
          </a:p>
        </p:txBody>
      </p:sp>
      <p:sp>
        <p:nvSpPr>
          <p:cNvPr id="4" name="TextBox 3"/>
          <p:cNvSpPr txBox="1"/>
          <p:nvPr/>
        </p:nvSpPr>
        <p:spPr>
          <a:xfrm>
            <a:off x="1537995" y="3551850"/>
            <a:ext cx="9116009" cy="1015663"/>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Two sermons</a:t>
            </a:r>
          </a:p>
        </p:txBody>
      </p:sp>
      <p:sp>
        <p:nvSpPr>
          <p:cNvPr id="5" name="TextBox 4"/>
          <p:cNvSpPr txBox="1"/>
          <p:nvPr/>
        </p:nvSpPr>
        <p:spPr>
          <a:xfrm>
            <a:off x="1701282" y="4786600"/>
            <a:ext cx="9116009" cy="1015663"/>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Two different conclusions</a:t>
            </a:r>
          </a:p>
        </p:txBody>
      </p:sp>
    </p:spTree>
    <p:extLst>
      <p:ext uri="{BB962C8B-B14F-4D97-AF65-F5344CB8AC3E}">
        <p14:creationId xmlns:p14="http://schemas.microsoft.com/office/powerpoint/2010/main" val="420865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1536174"/>
            <a:ext cx="9116009" cy="378565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Hermeneutics</a:t>
            </a:r>
          </a:p>
          <a:p>
            <a:pPr algn="ctr"/>
            <a:r>
              <a:rPr lang="en-US" sz="6000" dirty="0">
                <a:latin typeface="Arial" panose="020B0604020202020204" pitchFamily="34" charset="0"/>
                <a:cs typeface="Arial" panose="020B0604020202020204" pitchFamily="34" charset="0"/>
              </a:rPr>
              <a:t>is the root of the divisions</a:t>
            </a:r>
          </a:p>
          <a:p>
            <a:pPr algn="ctr"/>
            <a:r>
              <a:rPr lang="en-US" sz="6000" dirty="0">
                <a:latin typeface="Arial" panose="020B0604020202020204" pitchFamily="34" charset="0"/>
                <a:cs typeface="Arial" panose="020B0604020202020204" pitchFamily="34" charset="0"/>
              </a:rPr>
              <a:t>in the American Church,</a:t>
            </a:r>
          </a:p>
          <a:p>
            <a:pPr algn="ctr"/>
            <a:r>
              <a:rPr lang="en-US" sz="6000" dirty="0">
                <a:latin typeface="Arial" panose="020B0604020202020204" pitchFamily="34" charset="0"/>
                <a:cs typeface="Arial" panose="020B0604020202020204" pitchFamily="34" charset="0"/>
              </a:rPr>
              <a:t>including the RCA.</a:t>
            </a:r>
          </a:p>
        </p:txBody>
      </p:sp>
    </p:spTree>
    <p:extLst>
      <p:ext uri="{BB962C8B-B14F-4D97-AF65-F5344CB8AC3E}">
        <p14:creationId xmlns:p14="http://schemas.microsoft.com/office/powerpoint/2010/main" val="361054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1536174"/>
            <a:ext cx="9116009"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Everyone who reads</a:t>
            </a:r>
          </a:p>
          <a:p>
            <a:pPr algn="ctr"/>
            <a:r>
              <a:rPr lang="en-US" sz="6000" dirty="0">
                <a:latin typeface="Arial" panose="020B0604020202020204" pitchFamily="34" charset="0"/>
                <a:cs typeface="Arial" panose="020B0604020202020204" pitchFamily="34" charset="0"/>
              </a:rPr>
              <a:t>the Bible</a:t>
            </a:r>
          </a:p>
          <a:p>
            <a:pPr algn="ctr"/>
            <a:r>
              <a:rPr lang="en-US" sz="6000" dirty="0">
                <a:latin typeface="Arial" panose="020B0604020202020204" pitchFamily="34" charset="0"/>
                <a:cs typeface="Arial" panose="020B0604020202020204" pitchFamily="34" charset="0"/>
              </a:rPr>
              <a:t>has a hermeneutic.</a:t>
            </a:r>
          </a:p>
        </p:txBody>
      </p:sp>
    </p:spTree>
    <p:extLst>
      <p:ext uri="{BB962C8B-B14F-4D97-AF65-F5344CB8AC3E}">
        <p14:creationId xmlns:p14="http://schemas.microsoft.com/office/powerpoint/2010/main" val="427391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Some examples of</a:t>
            </a:r>
          </a:p>
          <a:p>
            <a:pPr algn="ctr"/>
            <a:r>
              <a:rPr lang="en-US" sz="6000" dirty="0">
                <a:latin typeface="Arial" panose="020B0604020202020204" pitchFamily="34" charset="0"/>
                <a:cs typeface="Arial" panose="020B0604020202020204" pitchFamily="34" charset="0"/>
              </a:rPr>
              <a:t>Biblical hermeneutics:</a:t>
            </a:r>
          </a:p>
        </p:txBody>
      </p:sp>
    </p:spTree>
    <p:extLst>
      <p:ext uri="{BB962C8B-B14F-4D97-AF65-F5344CB8AC3E}">
        <p14:creationId xmlns:p14="http://schemas.microsoft.com/office/powerpoint/2010/main" val="42125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“This is what the Bible means to me.” </a:t>
            </a:r>
          </a:p>
        </p:txBody>
      </p:sp>
    </p:spTree>
    <p:extLst>
      <p:ext uri="{BB962C8B-B14F-4D97-AF65-F5344CB8AC3E}">
        <p14:creationId xmlns:p14="http://schemas.microsoft.com/office/powerpoint/2010/main" val="19110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“Well, that’s just</a:t>
            </a:r>
          </a:p>
          <a:p>
            <a:pPr algn="ctr"/>
            <a:r>
              <a:rPr lang="en-US" sz="6000" dirty="0">
                <a:latin typeface="Arial" panose="020B0604020202020204" pitchFamily="34" charset="0"/>
                <a:cs typeface="Arial" panose="020B0604020202020204" pitchFamily="34" charset="0"/>
              </a:rPr>
              <a:t>your interpretation.”  </a:t>
            </a:r>
          </a:p>
        </p:txBody>
      </p:sp>
    </p:spTree>
    <p:extLst>
      <p:ext uri="{BB962C8B-B14F-4D97-AF65-F5344CB8AC3E}">
        <p14:creationId xmlns:p14="http://schemas.microsoft.com/office/powerpoint/2010/main" val="19002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“The Bible can be made to say anything you want.” </a:t>
            </a:r>
          </a:p>
        </p:txBody>
      </p:sp>
    </p:spTree>
    <p:extLst>
      <p:ext uri="{BB962C8B-B14F-4D97-AF65-F5344CB8AC3E}">
        <p14:creationId xmlns:p14="http://schemas.microsoft.com/office/powerpoint/2010/main" val="6360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“No one can really understand the true meaning of the Bible.” </a:t>
            </a:r>
          </a:p>
        </p:txBody>
      </p:sp>
    </p:spTree>
    <p:extLst>
      <p:ext uri="{BB962C8B-B14F-4D97-AF65-F5344CB8AC3E}">
        <p14:creationId xmlns:p14="http://schemas.microsoft.com/office/powerpoint/2010/main" val="188000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1536174"/>
            <a:ext cx="9116009" cy="286232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Everyone who reads</a:t>
            </a:r>
          </a:p>
          <a:p>
            <a:pPr algn="ctr"/>
            <a:r>
              <a:rPr lang="en-US" sz="6000" dirty="0">
                <a:latin typeface="Arial" panose="020B0604020202020204" pitchFamily="34" charset="0"/>
                <a:cs typeface="Arial" panose="020B0604020202020204" pitchFamily="34" charset="0"/>
              </a:rPr>
              <a:t>the Bible</a:t>
            </a:r>
          </a:p>
          <a:p>
            <a:pPr algn="ctr"/>
            <a:r>
              <a:rPr lang="en-US" sz="6000" dirty="0">
                <a:latin typeface="Arial" panose="020B0604020202020204" pitchFamily="34" charset="0"/>
                <a:cs typeface="Arial" panose="020B0604020202020204" pitchFamily="34" charset="0"/>
              </a:rPr>
              <a:t>has a hermeneutic.</a:t>
            </a:r>
          </a:p>
        </p:txBody>
      </p:sp>
    </p:spTree>
    <p:extLst>
      <p:ext uri="{BB962C8B-B14F-4D97-AF65-F5344CB8AC3E}">
        <p14:creationId xmlns:p14="http://schemas.microsoft.com/office/powerpoint/2010/main" val="1557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8922" y="1474236"/>
            <a:ext cx="9395927"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In 2010, the RCA General Synod added</a:t>
            </a:r>
          </a:p>
          <a:p>
            <a:r>
              <a:rPr lang="en-US" sz="4000" dirty="0">
                <a:latin typeface="Arial" panose="020B0604020202020204" pitchFamily="34" charset="0"/>
                <a:cs typeface="Arial" panose="020B0604020202020204" pitchFamily="34" charset="0"/>
              </a:rPr>
              <a:t>a fourth confessional statement entitled:</a:t>
            </a:r>
          </a:p>
        </p:txBody>
      </p:sp>
      <p:sp>
        <p:nvSpPr>
          <p:cNvPr id="3" name="TextBox 2"/>
          <p:cNvSpPr txBox="1"/>
          <p:nvPr/>
        </p:nvSpPr>
        <p:spPr>
          <a:xfrm>
            <a:off x="1511559" y="3415005"/>
            <a:ext cx="9144000"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The Belhar Confession</a:t>
            </a:r>
          </a:p>
        </p:txBody>
      </p:sp>
    </p:spTree>
    <p:extLst>
      <p:ext uri="{BB962C8B-B14F-4D97-AF65-F5344CB8AC3E}">
        <p14:creationId xmlns:p14="http://schemas.microsoft.com/office/powerpoint/2010/main" val="199243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1536174"/>
            <a:ext cx="9116009" cy="378565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The question is:</a:t>
            </a:r>
          </a:p>
          <a:p>
            <a:pPr algn="ctr"/>
            <a:r>
              <a:rPr lang="en-US" sz="6000" dirty="0">
                <a:latin typeface="Arial" panose="020B0604020202020204" pitchFamily="34" charset="0"/>
                <a:cs typeface="Arial" panose="020B0604020202020204" pitchFamily="34" charset="0"/>
              </a:rPr>
              <a:t>Is your hermeneutic</a:t>
            </a:r>
          </a:p>
          <a:p>
            <a:pPr algn="ctr"/>
            <a:r>
              <a:rPr lang="en-US" sz="6000" dirty="0">
                <a:latin typeface="Arial" panose="020B0604020202020204" pitchFamily="34" charset="0"/>
                <a:cs typeface="Arial" panose="020B0604020202020204" pitchFamily="34" charset="0"/>
              </a:rPr>
              <a:t>a good one</a:t>
            </a:r>
          </a:p>
          <a:p>
            <a:pPr algn="ctr"/>
            <a:r>
              <a:rPr lang="en-US" sz="6000" dirty="0">
                <a:latin typeface="Arial" panose="020B0604020202020204" pitchFamily="34" charset="0"/>
                <a:cs typeface="Arial" panose="020B0604020202020204" pitchFamily="34" charset="0"/>
              </a:rPr>
              <a:t>or a bad one?</a:t>
            </a:r>
          </a:p>
        </p:txBody>
      </p:sp>
    </p:spTree>
    <p:extLst>
      <p:ext uri="{BB962C8B-B14F-4D97-AF65-F5344CB8AC3E}">
        <p14:creationId xmlns:p14="http://schemas.microsoft.com/office/powerpoint/2010/main" val="10543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29" y="1536174"/>
            <a:ext cx="11000791" cy="2677656"/>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Principles of Interpretation</a:t>
            </a: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based on an article by Dr. James David</a:t>
            </a:r>
          </a:p>
          <a:p>
            <a:pPr algn="ctr"/>
            <a:r>
              <a:rPr lang="en-US" sz="3600" dirty="0">
                <a:latin typeface="Arial" panose="020B0604020202020204" pitchFamily="34" charset="0"/>
                <a:cs typeface="Arial" panose="020B0604020202020204" pitchFamily="34" charset="0"/>
              </a:rPr>
              <a:t>Bible.org, November 6, 2013</a:t>
            </a:r>
          </a:p>
        </p:txBody>
      </p:sp>
    </p:spTree>
    <p:extLst>
      <p:ext uri="{BB962C8B-B14F-4D97-AF65-F5344CB8AC3E}">
        <p14:creationId xmlns:p14="http://schemas.microsoft.com/office/powerpoint/2010/main" val="35276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#1</a:t>
            </a:r>
          </a:p>
        </p:txBody>
      </p:sp>
      <p:sp>
        <p:nvSpPr>
          <p:cNvPr id="3" name="TextBox 2"/>
          <p:cNvSpPr txBox="1"/>
          <p:nvPr/>
        </p:nvSpPr>
        <p:spPr>
          <a:xfrm>
            <a:off x="1511558" y="2099388"/>
            <a:ext cx="9218646" cy="1938992"/>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Interpretation must be based on</a:t>
            </a:r>
          </a:p>
          <a:p>
            <a:pPr algn="ctr"/>
            <a:r>
              <a:rPr lang="en-US" sz="4000" i="1" dirty="0">
                <a:latin typeface="Arial" panose="020B0604020202020204" pitchFamily="34" charset="0"/>
                <a:cs typeface="Arial" panose="020B0604020202020204" pitchFamily="34" charset="0"/>
              </a:rPr>
              <a:t>the author’s intention of meaning</a:t>
            </a:r>
          </a:p>
          <a:p>
            <a:pPr algn="ctr"/>
            <a:r>
              <a:rPr lang="en-US" sz="4000" i="1" dirty="0">
                <a:latin typeface="Arial" panose="020B0604020202020204" pitchFamily="34" charset="0"/>
                <a:cs typeface="Arial" panose="020B0604020202020204" pitchFamily="34" charset="0"/>
              </a:rPr>
              <a:t>and not the reader’s interpretation.</a:t>
            </a:r>
            <a:endParaRPr lang="en-US" sz="4000" dirty="0">
              <a:latin typeface="Arial" panose="020B0604020202020204" pitchFamily="34" charset="0"/>
              <a:cs typeface="Arial" panose="020B0604020202020204" pitchFamily="34" charset="0"/>
            </a:endParaRPr>
          </a:p>
        </p:txBody>
      </p:sp>
      <p:sp>
        <p:nvSpPr>
          <p:cNvPr id="4" name="TextBox 3"/>
          <p:cNvSpPr txBox="1"/>
          <p:nvPr/>
        </p:nvSpPr>
        <p:spPr>
          <a:xfrm>
            <a:off x="1511558" y="4489570"/>
            <a:ext cx="915333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 text means</a:t>
            </a:r>
          </a:p>
          <a:p>
            <a:pPr algn="ctr"/>
            <a:r>
              <a:rPr lang="en-US" sz="4000" dirty="0">
                <a:latin typeface="Arial" panose="020B0604020202020204" pitchFamily="34" charset="0"/>
                <a:cs typeface="Arial" panose="020B0604020202020204" pitchFamily="34" charset="0"/>
              </a:rPr>
              <a:t>what the author intended it to mean.</a:t>
            </a:r>
            <a:r>
              <a:rPr lang="en-US" dirty="0"/>
              <a:t> </a:t>
            </a:r>
          </a:p>
        </p:txBody>
      </p:sp>
    </p:spTree>
    <p:extLst>
      <p:ext uri="{BB962C8B-B14F-4D97-AF65-F5344CB8AC3E}">
        <p14:creationId xmlns:p14="http://schemas.microsoft.com/office/powerpoint/2010/main" val="6407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#2</a:t>
            </a:r>
          </a:p>
        </p:txBody>
      </p:sp>
      <p:sp>
        <p:nvSpPr>
          <p:cNvPr id="3" name="TextBox 2"/>
          <p:cNvSpPr txBox="1"/>
          <p:nvPr/>
        </p:nvSpPr>
        <p:spPr>
          <a:xfrm>
            <a:off x="1511558" y="2099388"/>
            <a:ext cx="9218646" cy="1323439"/>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Interpretations must be done</a:t>
            </a:r>
          </a:p>
          <a:p>
            <a:pPr algn="ctr"/>
            <a:r>
              <a:rPr lang="en-US" sz="4000" i="1" dirty="0">
                <a:latin typeface="Arial" panose="020B0604020202020204" pitchFamily="34" charset="0"/>
                <a:cs typeface="Arial" panose="020B0604020202020204" pitchFamily="34" charset="0"/>
              </a:rPr>
              <a:t>in the context of the passage.</a:t>
            </a:r>
            <a:endParaRPr lang="en-US" sz="4000" dirty="0">
              <a:latin typeface="Arial" panose="020B0604020202020204" pitchFamily="34" charset="0"/>
              <a:cs typeface="Arial" panose="020B0604020202020204" pitchFamily="34" charset="0"/>
            </a:endParaRPr>
          </a:p>
        </p:txBody>
      </p:sp>
      <p:sp>
        <p:nvSpPr>
          <p:cNvPr id="4" name="TextBox 3"/>
          <p:cNvSpPr txBox="1"/>
          <p:nvPr/>
        </p:nvSpPr>
        <p:spPr>
          <a:xfrm>
            <a:off x="1519334" y="3939063"/>
            <a:ext cx="9153331"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Illustration: “It was a ball.”</a:t>
            </a:r>
            <a:r>
              <a:rPr lang="en-US" dirty="0"/>
              <a:t> </a:t>
            </a:r>
          </a:p>
        </p:txBody>
      </p:sp>
      <p:sp>
        <p:nvSpPr>
          <p:cNvPr id="5" name="TextBox 4"/>
          <p:cNvSpPr txBox="1"/>
          <p:nvPr/>
        </p:nvSpPr>
        <p:spPr>
          <a:xfrm>
            <a:off x="1519334" y="5163185"/>
            <a:ext cx="9153331"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Context determines meaning!</a:t>
            </a:r>
            <a:r>
              <a:rPr lang="en-US" dirty="0"/>
              <a:t> </a:t>
            </a:r>
          </a:p>
        </p:txBody>
      </p:sp>
    </p:spTree>
    <p:extLst>
      <p:ext uri="{BB962C8B-B14F-4D97-AF65-F5344CB8AC3E}">
        <p14:creationId xmlns:p14="http://schemas.microsoft.com/office/powerpoint/2010/main" val="98394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#3</a:t>
            </a:r>
          </a:p>
        </p:txBody>
      </p:sp>
      <p:sp>
        <p:nvSpPr>
          <p:cNvPr id="3" name="TextBox 2"/>
          <p:cNvSpPr txBox="1"/>
          <p:nvPr/>
        </p:nvSpPr>
        <p:spPr>
          <a:xfrm>
            <a:off x="613185" y="2099388"/>
            <a:ext cx="10940527" cy="1323439"/>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Interpret the Bible literally</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(or normally)</a:t>
            </a:r>
          </a:p>
          <a:p>
            <a:pPr algn="ctr"/>
            <a:r>
              <a:rPr lang="en-US" sz="4000" i="1" dirty="0">
                <a:latin typeface="Arial" panose="020B0604020202020204" pitchFamily="34" charset="0"/>
                <a:cs typeface="Arial" panose="020B0604020202020204" pitchFamily="34" charset="0"/>
              </a:rPr>
              <a:t>allowing for</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normal use of</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figurative language.</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1519333" y="3659413"/>
            <a:ext cx="915333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Take the plain meaning of the text</a:t>
            </a:r>
          </a:p>
          <a:p>
            <a:pPr algn="ctr"/>
            <a:r>
              <a:rPr lang="en-US" sz="4000" dirty="0">
                <a:latin typeface="Arial" panose="020B0604020202020204" pitchFamily="34" charset="0"/>
                <a:cs typeface="Arial" panose="020B0604020202020204" pitchFamily="34" charset="0"/>
              </a:rPr>
              <a:t>at face value. </a:t>
            </a:r>
            <a:r>
              <a:rPr lang="en-US" dirty="0"/>
              <a:t> </a:t>
            </a:r>
          </a:p>
        </p:txBody>
      </p:sp>
      <p:sp>
        <p:nvSpPr>
          <p:cNvPr id="6" name="TextBox 5"/>
          <p:cNvSpPr txBox="1"/>
          <p:nvPr/>
        </p:nvSpPr>
        <p:spPr>
          <a:xfrm>
            <a:off x="1519334" y="5206464"/>
            <a:ext cx="915333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When literal doesn’t make sense,</a:t>
            </a:r>
          </a:p>
          <a:p>
            <a:pPr algn="ctr"/>
            <a:r>
              <a:rPr lang="en-US" sz="4000" dirty="0">
                <a:latin typeface="Arial" panose="020B0604020202020204" pitchFamily="34" charset="0"/>
                <a:cs typeface="Arial" panose="020B0604020202020204" pitchFamily="34" charset="0"/>
              </a:rPr>
              <a:t>you probably have a figure of speech. </a:t>
            </a:r>
            <a:r>
              <a:rPr lang="en-US" dirty="0"/>
              <a:t> </a:t>
            </a:r>
          </a:p>
        </p:txBody>
      </p:sp>
    </p:spTree>
    <p:extLst>
      <p:ext uri="{BB962C8B-B14F-4D97-AF65-F5344CB8AC3E}">
        <p14:creationId xmlns:p14="http://schemas.microsoft.com/office/powerpoint/2010/main" val="29513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#4</a:t>
            </a:r>
          </a:p>
        </p:txBody>
      </p:sp>
      <p:sp>
        <p:nvSpPr>
          <p:cNvPr id="3" name="TextBox 2"/>
          <p:cNvSpPr txBox="1"/>
          <p:nvPr/>
        </p:nvSpPr>
        <p:spPr>
          <a:xfrm>
            <a:off x="613185" y="2099388"/>
            <a:ext cx="10940527" cy="707886"/>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Use the Bible to help interpret itself.</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1519334" y="3378606"/>
            <a:ext cx="9153331"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Bible will not contradict itself. </a:t>
            </a:r>
            <a:r>
              <a:rPr lang="en-US" dirty="0"/>
              <a:t> </a:t>
            </a:r>
          </a:p>
        </p:txBody>
      </p:sp>
      <p:sp>
        <p:nvSpPr>
          <p:cNvPr id="6" name="TextBox 5"/>
          <p:cNvSpPr txBox="1"/>
          <p:nvPr/>
        </p:nvSpPr>
        <p:spPr>
          <a:xfrm>
            <a:off x="1519334" y="4657824"/>
            <a:ext cx="915333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Use the New Testament</a:t>
            </a:r>
          </a:p>
          <a:p>
            <a:pPr algn="ctr"/>
            <a:r>
              <a:rPr lang="en-US" sz="4000" dirty="0">
                <a:latin typeface="Arial" panose="020B0604020202020204" pitchFamily="34" charset="0"/>
                <a:cs typeface="Arial" panose="020B0604020202020204" pitchFamily="34" charset="0"/>
              </a:rPr>
              <a:t>to help interpret the Old Testament. </a:t>
            </a:r>
            <a:r>
              <a:rPr lang="en-US" dirty="0"/>
              <a:t> </a:t>
            </a:r>
          </a:p>
        </p:txBody>
      </p:sp>
    </p:spTree>
    <p:extLst>
      <p:ext uri="{BB962C8B-B14F-4D97-AF65-F5344CB8AC3E}">
        <p14:creationId xmlns:p14="http://schemas.microsoft.com/office/powerpoint/2010/main" val="12353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#5</a:t>
            </a:r>
          </a:p>
        </p:txBody>
      </p:sp>
      <p:sp>
        <p:nvSpPr>
          <p:cNvPr id="3" name="TextBox 2"/>
          <p:cNvSpPr txBox="1"/>
          <p:nvPr/>
        </p:nvSpPr>
        <p:spPr>
          <a:xfrm>
            <a:off x="613185" y="2099388"/>
            <a:ext cx="10940527" cy="1323439"/>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Interpretation must be distinguished</a:t>
            </a:r>
          </a:p>
          <a:p>
            <a:pPr algn="ctr"/>
            <a:r>
              <a:rPr lang="en-US" sz="4000" i="1" dirty="0">
                <a:latin typeface="Arial" panose="020B0604020202020204" pitchFamily="34" charset="0"/>
                <a:cs typeface="Arial" panose="020B0604020202020204" pitchFamily="34" charset="0"/>
              </a:rPr>
              <a:t>from application.</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1506782" y="3686382"/>
            <a:ext cx="9153331"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There is only one historic interpretation,</a:t>
            </a:r>
          </a:p>
          <a:p>
            <a:pPr algn="ctr"/>
            <a:r>
              <a:rPr lang="en-US" sz="4000" dirty="0">
                <a:latin typeface="Arial" panose="020B0604020202020204" pitchFamily="34" charset="0"/>
                <a:cs typeface="Arial" panose="020B0604020202020204" pitchFamily="34" charset="0"/>
              </a:rPr>
              <a:t>but there can be multiple applications</a:t>
            </a:r>
          </a:p>
          <a:p>
            <a:pPr algn="ctr"/>
            <a:r>
              <a:rPr lang="en-US" sz="4000" dirty="0">
                <a:latin typeface="Arial" panose="020B0604020202020204" pitchFamily="34" charset="0"/>
                <a:cs typeface="Arial" panose="020B0604020202020204" pitchFamily="34" charset="0"/>
              </a:rPr>
              <a:t>of the passage’s principle(s). </a:t>
            </a:r>
            <a:r>
              <a:rPr lang="en-US" dirty="0"/>
              <a:t> </a:t>
            </a:r>
          </a:p>
        </p:txBody>
      </p:sp>
    </p:spTree>
    <p:extLst>
      <p:ext uri="{BB962C8B-B14F-4D97-AF65-F5344CB8AC3E}">
        <p14:creationId xmlns:p14="http://schemas.microsoft.com/office/powerpoint/2010/main" val="7151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#6</a:t>
            </a:r>
          </a:p>
        </p:txBody>
      </p:sp>
      <p:sp>
        <p:nvSpPr>
          <p:cNvPr id="3" name="TextBox 2"/>
          <p:cNvSpPr txBox="1"/>
          <p:nvPr/>
        </p:nvSpPr>
        <p:spPr>
          <a:xfrm>
            <a:off x="613185" y="2099388"/>
            <a:ext cx="10940527" cy="2554545"/>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Be sensitive to distinctions between</a:t>
            </a:r>
          </a:p>
          <a:p>
            <a:pPr algn="ctr"/>
            <a:r>
              <a:rPr lang="en-US" sz="4000" i="1" dirty="0">
                <a:latin typeface="Arial" panose="020B0604020202020204" pitchFamily="34" charset="0"/>
                <a:cs typeface="Arial" panose="020B0604020202020204" pitchFamily="34" charset="0"/>
              </a:rPr>
              <a:t>Israel and the Church,</a:t>
            </a:r>
          </a:p>
          <a:p>
            <a:pPr algn="ctr"/>
            <a:r>
              <a:rPr lang="en-US" sz="4000" i="1" dirty="0">
                <a:latin typeface="Arial" panose="020B0604020202020204" pitchFamily="34" charset="0"/>
                <a:cs typeface="Arial" panose="020B0604020202020204" pitchFamily="34" charset="0"/>
              </a:rPr>
              <a:t>and Old Covenant and New Covenant eras/requirements.</a:t>
            </a:r>
            <a:r>
              <a:rPr lang="en-US" dirty="0"/>
              <a:t> </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613185" y="5019611"/>
            <a:ext cx="10940526"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Not everything in the OT is</a:t>
            </a:r>
          </a:p>
          <a:p>
            <a:pPr algn="ctr"/>
            <a:r>
              <a:rPr lang="en-US" sz="4000" dirty="0">
                <a:latin typeface="Arial" panose="020B0604020202020204" pitchFamily="34" charset="0"/>
                <a:cs typeface="Arial" panose="020B0604020202020204" pitchFamily="34" charset="0"/>
              </a:rPr>
              <a:t>automatically transferable to the Church. </a:t>
            </a:r>
            <a:r>
              <a:rPr lang="en-US" dirty="0"/>
              <a:t> </a:t>
            </a:r>
          </a:p>
        </p:txBody>
      </p:sp>
    </p:spTree>
    <p:extLst>
      <p:ext uri="{BB962C8B-B14F-4D97-AF65-F5344CB8AC3E}">
        <p14:creationId xmlns:p14="http://schemas.microsoft.com/office/powerpoint/2010/main" val="9951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559" y="662473"/>
            <a:ext cx="9153331"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Principle #7</a:t>
            </a:r>
          </a:p>
        </p:txBody>
      </p:sp>
      <p:sp>
        <p:nvSpPr>
          <p:cNvPr id="3" name="TextBox 2"/>
          <p:cNvSpPr txBox="1"/>
          <p:nvPr/>
        </p:nvSpPr>
        <p:spPr>
          <a:xfrm>
            <a:off x="613185" y="2099388"/>
            <a:ext cx="10940527" cy="707886"/>
          </a:xfrm>
          <a:prstGeom prst="rect">
            <a:avLst/>
          </a:prstGeom>
          <a:noFill/>
        </p:spPr>
        <p:txBody>
          <a:bodyPr wrap="square" rtlCol="0">
            <a:spAutoFit/>
          </a:bodyPr>
          <a:lstStyle/>
          <a:p>
            <a:pPr algn="ctr"/>
            <a:r>
              <a:rPr lang="en-US" sz="4000" i="1" dirty="0">
                <a:latin typeface="Arial" panose="020B0604020202020204" pitchFamily="34" charset="0"/>
                <a:cs typeface="Arial" panose="020B0604020202020204" pitchFamily="34" charset="0"/>
              </a:rPr>
              <a:t>Be sensitive to the type of literature you are in.</a:t>
            </a:r>
            <a:r>
              <a:rPr lang="en-US" dirty="0"/>
              <a:t> </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613185" y="3429000"/>
            <a:ext cx="10940526" cy="2862322"/>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The Bible contains many different types of literature: law, narrative, wisdom, poetry, gospel, parable, epistle, and apocalyptic. Each of these types of literature has specific features that must be considered when interpreting a text. </a:t>
            </a:r>
            <a:r>
              <a:rPr lang="en-US" dirty="0"/>
              <a:t> </a:t>
            </a:r>
          </a:p>
        </p:txBody>
      </p:sp>
    </p:spTree>
    <p:extLst>
      <p:ext uri="{BB962C8B-B14F-4D97-AF65-F5344CB8AC3E}">
        <p14:creationId xmlns:p14="http://schemas.microsoft.com/office/powerpoint/2010/main" val="246001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5555" y="933060"/>
            <a:ext cx="9116009"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The Point:</a:t>
            </a:r>
          </a:p>
        </p:txBody>
      </p:sp>
      <p:sp>
        <p:nvSpPr>
          <p:cNvPr id="3" name="TextBox 2"/>
          <p:cNvSpPr txBox="1"/>
          <p:nvPr/>
        </p:nvSpPr>
        <p:spPr>
          <a:xfrm>
            <a:off x="606490" y="2444621"/>
            <a:ext cx="10954138"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There are established hermeneutical principles</a:t>
            </a:r>
          </a:p>
          <a:p>
            <a:pPr algn="ctr"/>
            <a:r>
              <a:rPr lang="en-US" sz="4000" dirty="0">
                <a:latin typeface="Arial" panose="020B0604020202020204" pitchFamily="34" charset="0"/>
                <a:cs typeface="Arial" panose="020B0604020202020204" pitchFamily="34" charset="0"/>
              </a:rPr>
              <a:t>that enable us to accurately</a:t>
            </a:r>
          </a:p>
          <a:p>
            <a:pPr algn="ctr"/>
            <a:r>
              <a:rPr lang="en-US" sz="4000" dirty="0">
                <a:latin typeface="Arial" panose="020B0604020202020204" pitchFamily="34" charset="0"/>
                <a:cs typeface="Arial" panose="020B0604020202020204" pitchFamily="34" charset="0"/>
              </a:rPr>
              <a:t>interpret of the Bible</a:t>
            </a:r>
          </a:p>
          <a:p>
            <a:pPr algn="ctr"/>
            <a:r>
              <a:rPr lang="en-US" sz="4000" dirty="0">
                <a:latin typeface="Arial" panose="020B0604020202020204" pitchFamily="34" charset="0"/>
                <a:cs typeface="Arial" panose="020B0604020202020204" pitchFamily="34" charset="0"/>
              </a:rPr>
              <a:t>and discern the intent of the author.</a:t>
            </a:r>
          </a:p>
        </p:txBody>
      </p:sp>
    </p:spTree>
    <p:extLst>
      <p:ext uri="{BB962C8B-B14F-4D97-AF65-F5344CB8AC3E}">
        <p14:creationId xmlns:p14="http://schemas.microsoft.com/office/powerpoint/2010/main" val="281967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About the Belhar:</a:t>
            </a:r>
          </a:p>
        </p:txBody>
      </p:sp>
      <p:sp>
        <p:nvSpPr>
          <p:cNvPr id="3" name="TextBox 2"/>
          <p:cNvSpPr txBox="1"/>
          <p:nvPr/>
        </p:nvSpPr>
        <p:spPr>
          <a:xfrm>
            <a:off x="1558212" y="2073396"/>
            <a:ext cx="9106678"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The History of the Belhar</a:t>
            </a:r>
          </a:p>
        </p:txBody>
      </p:sp>
      <p:sp>
        <p:nvSpPr>
          <p:cNvPr id="6" name="TextBox 5"/>
          <p:cNvSpPr txBox="1"/>
          <p:nvPr/>
        </p:nvSpPr>
        <p:spPr>
          <a:xfrm>
            <a:off x="1558212" y="3413432"/>
            <a:ext cx="9106678"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The Themes of the Belhar</a:t>
            </a:r>
          </a:p>
        </p:txBody>
      </p:sp>
      <p:sp>
        <p:nvSpPr>
          <p:cNvPr id="7" name="TextBox 6"/>
          <p:cNvSpPr txBox="1"/>
          <p:nvPr/>
        </p:nvSpPr>
        <p:spPr>
          <a:xfrm>
            <a:off x="1558212" y="4753468"/>
            <a:ext cx="9106678"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Its Adoption by the RCA</a:t>
            </a:r>
          </a:p>
        </p:txBody>
      </p:sp>
    </p:spTree>
    <p:extLst>
      <p:ext uri="{BB962C8B-B14F-4D97-AF65-F5344CB8AC3E}">
        <p14:creationId xmlns:p14="http://schemas.microsoft.com/office/powerpoint/2010/main" val="15211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5555" y="933060"/>
            <a:ext cx="9116009"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The Point:</a:t>
            </a:r>
          </a:p>
        </p:txBody>
      </p:sp>
      <p:sp>
        <p:nvSpPr>
          <p:cNvPr id="3" name="TextBox 2"/>
          <p:cNvSpPr txBox="1"/>
          <p:nvPr/>
        </p:nvSpPr>
        <p:spPr>
          <a:xfrm>
            <a:off x="606490" y="2444621"/>
            <a:ext cx="10954138"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There are established hermeneutical principles</a:t>
            </a:r>
          </a:p>
          <a:p>
            <a:pPr algn="ctr"/>
            <a:r>
              <a:rPr lang="en-US" sz="4000" dirty="0">
                <a:latin typeface="Arial" panose="020B0604020202020204" pitchFamily="34" charset="0"/>
                <a:cs typeface="Arial" panose="020B0604020202020204" pitchFamily="34" charset="0"/>
              </a:rPr>
              <a:t>that enable us to accurately</a:t>
            </a:r>
          </a:p>
          <a:p>
            <a:pPr algn="ctr"/>
            <a:r>
              <a:rPr lang="en-US" sz="4000" dirty="0">
                <a:latin typeface="Arial" panose="020B0604020202020204" pitchFamily="34" charset="0"/>
                <a:cs typeface="Arial" panose="020B0604020202020204" pitchFamily="34" charset="0"/>
              </a:rPr>
              <a:t>interpret of the Bible</a:t>
            </a:r>
          </a:p>
          <a:p>
            <a:pPr algn="ctr"/>
            <a:r>
              <a:rPr lang="en-US" sz="4000" dirty="0">
                <a:latin typeface="Arial" panose="020B0604020202020204" pitchFamily="34" charset="0"/>
                <a:cs typeface="Arial" panose="020B0604020202020204" pitchFamily="34" charset="0"/>
              </a:rPr>
              <a:t>and discern </a:t>
            </a:r>
            <a:r>
              <a:rPr lang="en-US" sz="4000" dirty="0">
                <a:solidFill>
                  <a:srgbClr val="FFFF00"/>
                </a:solidFill>
                <a:latin typeface="Arial" panose="020B0604020202020204" pitchFamily="34" charset="0"/>
                <a:cs typeface="Arial" panose="020B0604020202020204" pitchFamily="34" charset="0"/>
              </a:rPr>
              <a:t>the intent of the author</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6575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308324"/>
          </a:xfrm>
          <a:prstGeom prst="rect">
            <a:avLst/>
          </a:prstGeom>
          <a:noFill/>
        </p:spPr>
        <p:txBody>
          <a:bodyPr wrap="square" rtlCol="0">
            <a:spAutoFit/>
          </a:bodyPr>
          <a:lstStyle/>
          <a:p>
            <a:pPr algn="ctr"/>
            <a:r>
              <a:rPr lang="en-US" sz="7200" dirty="0">
                <a:solidFill>
                  <a:srgbClr val="92D050"/>
                </a:solidFill>
                <a:latin typeface="Arial" panose="020B0604020202020204" pitchFamily="34" charset="0"/>
                <a:cs typeface="Arial" panose="020B0604020202020204" pitchFamily="34" charset="0"/>
              </a:rPr>
              <a:t>The Sufficiency of Scripture</a:t>
            </a:r>
          </a:p>
        </p:txBody>
      </p:sp>
    </p:spTree>
    <p:extLst>
      <p:ext uri="{BB962C8B-B14F-4D97-AF65-F5344CB8AC3E}">
        <p14:creationId xmlns:p14="http://schemas.microsoft.com/office/powerpoint/2010/main" val="266024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3429000"/>
            <a:ext cx="9116009"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Scriptures are sufficient</a:t>
            </a:r>
          </a:p>
          <a:p>
            <a:pPr algn="ctr"/>
            <a:r>
              <a:rPr lang="en-US" sz="4000" dirty="0">
                <a:latin typeface="Arial" panose="020B0604020202020204" pitchFamily="34" charset="0"/>
                <a:cs typeface="Arial" panose="020B0604020202020204" pitchFamily="34" charset="0"/>
              </a:rPr>
              <a:t>to equip us</a:t>
            </a:r>
          </a:p>
          <a:p>
            <a:pPr algn="ctr"/>
            <a:r>
              <a:rPr lang="en-US" sz="4000" dirty="0">
                <a:latin typeface="Arial" panose="020B0604020202020204" pitchFamily="34" charset="0"/>
                <a:cs typeface="Arial" panose="020B0604020202020204" pitchFamily="34" charset="0"/>
              </a:rPr>
              <a:t>for a life of faith and service.</a:t>
            </a:r>
          </a:p>
        </p:txBody>
      </p:sp>
      <p:sp>
        <p:nvSpPr>
          <p:cNvPr id="3" name="TextBox 2"/>
          <p:cNvSpPr txBox="1"/>
          <p:nvPr/>
        </p:nvSpPr>
        <p:spPr>
          <a:xfrm>
            <a:off x="1537994" y="1117898"/>
            <a:ext cx="911600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What do we mean by</a:t>
            </a:r>
          </a:p>
          <a:p>
            <a:pPr algn="ctr"/>
            <a:r>
              <a:rPr lang="en-US" sz="4000" dirty="0">
                <a:latin typeface="Arial" panose="020B0604020202020204" pitchFamily="34" charset="0"/>
                <a:cs typeface="Arial" panose="020B0604020202020204" pitchFamily="34" charset="0"/>
              </a:rPr>
              <a:t>the Sufficiency of Scripture?</a:t>
            </a:r>
          </a:p>
        </p:txBody>
      </p:sp>
    </p:spTree>
    <p:extLst>
      <p:ext uri="{BB962C8B-B14F-4D97-AF65-F5344CB8AC3E}">
        <p14:creationId xmlns:p14="http://schemas.microsoft.com/office/powerpoint/2010/main" val="37430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95" y="3429000"/>
            <a:ext cx="911600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No.  There are many sources of knowledge not contained in the Bible.</a:t>
            </a:r>
          </a:p>
        </p:txBody>
      </p:sp>
      <p:sp>
        <p:nvSpPr>
          <p:cNvPr id="3" name="TextBox 2"/>
          <p:cNvSpPr txBox="1"/>
          <p:nvPr/>
        </p:nvSpPr>
        <p:spPr>
          <a:xfrm>
            <a:off x="1537994" y="1117898"/>
            <a:ext cx="911600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Does that mean the Bible contains</a:t>
            </a:r>
          </a:p>
          <a:p>
            <a:pPr algn="ctr"/>
            <a:r>
              <a:rPr lang="en-US" sz="4000" dirty="0">
                <a:latin typeface="Arial" panose="020B0604020202020204" pitchFamily="34" charset="0"/>
                <a:cs typeface="Arial" panose="020B0604020202020204" pitchFamily="34" charset="0"/>
              </a:rPr>
              <a:t>everything we need to know?</a:t>
            </a:r>
          </a:p>
        </p:txBody>
      </p:sp>
    </p:spTree>
    <p:extLst>
      <p:ext uri="{BB962C8B-B14F-4D97-AF65-F5344CB8AC3E}">
        <p14:creationId xmlns:p14="http://schemas.microsoft.com/office/powerpoint/2010/main" val="323086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116" y="1591234"/>
            <a:ext cx="10929768"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 major spiritual battle ground today</a:t>
            </a:r>
          </a:p>
          <a:p>
            <a:pPr algn="ctr"/>
            <a:r>
              <a:rPr lang="en-US" sz="4000" dirty="0">
                <a:latin typeface="Arial" panose="020B0604020202020204" pitchFamily="34" charset="0"/>
                <a:cs typeface="Arial" panose="020B0604020202020204" pitchFamily="34" charset="0"/>
              </a:rPr>
              <a:t>is based upon the relationship between</a:t>
            </a:r>
          </a:p>
          <a:p>
            <a:pPr algn="ctr"/>
            <a:r>
              <a:rPr lang="en-US" sz="4000" dirty="0">
                <a:latin typeface="Arial" panose="020B0604020202020204" pitchFamily="34" charset="0"/>
                <a:cs typeface="Arial" panose="020B0604020202020204" pitchFamily="34" charset="0"/>
              </a:rPr>
              <a:t>the Bible and other sources of knowledge.</a:t>
            </a:r>
          </a:p>
        </p:txBody>
      </p:sp>
    </p:spTree>
    <p:extLst>
      <p:ext uri="{BB962C8B-B14F-4D97-AF65-F5344CB8AC3E}">
        <p14:creationId xmlns:p14="http://schemas.microsoft.com/office/powerpoint/2010/main" val="20394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116" y="676834"/>
            <a:ext cx="10929768"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orthodox understanding of the Bible is that</a:t>
            </a:r>
          </a:p>
          <a:p>
            <a:pPr algn="ctr"/>
            <a:r>
              <a:rPr lang="en-US" sz="4000" dirty="0">
                <a:latin typeface="Arial" panose="020B0604020202020204" pitchFamily="34" charset="0"/>
                <a:cs typeface="Arial" panose="020B0604020202020204" pitchFamily="34" charset="0"/>
              </a:rPr>
              <a:t>the Bible is the primary source of truth</a:t>
            </a:r>
          </a:p>
          <a:p>
            <a:pPr algn="ctr"/>
            <a:r>
              <a:rPr lang="en-US" sz="4000" dirty="0">
                <a:latin typeface="Arial" panose="020B0604020202020204" pitchFamily="34" charset="0"/>
                <a:cs typeface="Arial" panose="020B0604020202020204" pitchFamily="34" charset="0"/>
              </a:rPr>
              <a:t>through which we correctly understand</a:t>
            </a:r>
          </a:p>
          <a:p>
            <a:pPr algn="ctr"/>
            <a:r>
              <a:rPr lang="en-US" sz="4000" dirty="0">
                <a:latin typeface="Arial" panose="020B0604020202020204" pitchFamily="34" charset="0"/>
                <a:cs typeface="Arial" panose="020B0604020202020204" pitchFamily="34" charset="0"/>
              </a:rPr>
              <a:t>all other sources of truth.</a:t>
            </a:r>
          </a:p>
        </p:txBody>
      </p:sp>
      <p:sp>
        <p:nvSpPr>
          <p:cNvPr id="4" name="TextBox 3"/>
          <p:cNvSpPr txBox="1"/>
          <p:nvPr/>
        </p:nvSpPr>
        <p:spPr>
          <a:xfrm>
            <a:off x="631116" y="3876838"/>
            <a:ext cx="10929768"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All other sources of truth</a:t>
            </a:r>
          </a:p>
          <a:p>
            <a:pPr algn="ctr"/>
            <a:r>
              <a:rPr lang="en-US" sz="4000" dirty="0">
                <a:latin typeface="Arial" panose="020B0604020202020204" pitchFamily="34" charset="0"/>
                <a:cs typeface="Arial" panose="020B0604020202020204" pitchFamily="34" charset="0"/>
              </a:rPr>
              <a:t>will be consistent with</a:t>
            </a:r>
          </a:p>
          <a:p>
            <a:pPr algn="ctr"/>
            <a:r>
              <a:rPr lang="en-US" sz="4000" dirty="0">
                <a:latin typeface="Arial" panose="020B0604020202020204" pitchFamily="34" charset="0"/>
                <a:cs typeface="Arial" panose="020B0604020202020204" pitchFamily="34" charset="0"/>
              </a:rPr>
              <a:t>the truth of the Bible.</a:t>
            </a:r>
          </a:p>
        </p:txBody>
      </p:sp>
    </p:spTree>
    <p:extLst>
      <p:ext uri="{BB962C8B-B14F-4D97-AF65-F5344CB8AC3E}">
        <p14:creationId xmlns:p14="http://schemas.microsoft.com/office/powerpoint/2010/main" val="264296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145107171"/>
              </p:ext>
            </p:extLst>
          </p:nvPr>
        </p:nvGraphicFramePr>
        <p:xfrm>
          <a:off x="618930" y="1059629"/>
          <a:ext cx="10954139" cy="4738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1100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116" y="1843950"/>
            <a:ext cx="10929768" cy="31700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progressive understanding of the Bible</a:t>
            </a:r>
          </a:p>
          <a:p>
            <a:pPr algn="ctr"/>
            <a:r>
              <a:rPr lang="en-US" sz="4000" dirty="0">
                <a:latin typeface="Arial" panose="020B0604020202020204" pitchFamily="34" charset="0"/>
                <a:cs typeface="Arial" panose="020B0604020202020204" pitchFamily="34" charset="0"/>
              </a:rPr>
              <a:t>is that the Bible is</a:t>
            </a:r>
          </a:p>
          <a:p>
            <a:pPr algn="ctr"/>
            <a:r>
              <a:rPr lang="en-US" sz="4000" dirty="0">
                <a:latin typeface="Arial" panose="020B0604020202020204" pitchFamily="34" charset="0"/>
                <a:cs typeface="Arial" panose="020B0604020202020204" pitchFamily="34" charset="0"/>
              </a:rPr>
              <a:t>one among many sources of truth,</a:t>
            </a:r>
          </a:p>
          <a:p>
            <a:pPr algn="ctr"/>
            <a:r>
              <a:rPr lang="en-US" sz="4000" dirty="0">
                <a:latin typeface="Arial" panose="020B0604020202020204" pitchFamily="34" charset="0"/>
                <a:cs typeface="Arial" panose="020B0604020202020204" pitchFamily="34" charset="0"/>
              </a:rPr>
              <a:t>and that other sources of truth</a:t>
            </a:r>
          </a:p>
          <a:p>
            <a:pPr algn="ctr"/>
            <a:r>
              <a:rPr lang="en-US" sz="4000" dirty="0">
                <a:latin typeface="Arial" panose="020B0604020202020204" pitchFamily="34" charset="0"/>
                <a:cs typeface="Arial" panose="020B0604020202020204" pitchFamily="34" charset="0"/>
              </a:rPr>
              <a:t>help us to interpret the Bible’s truths.</a:t>
            </a:r>
          </a:p>
        </p:txBody>
      </p:sp>
    </p:spTree>
    <p:extLst>
      <p:ext uri="{BB962C8B-B14F-4D97-AF65-F5344CB8AC3E}">
        <p14:creationId xmlns:p14="http://schemas.microsoft.com/office/powerpoint/2010/main" val="319200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35771207"/>
              </p:ext>
            </p:extLst>
          </p:nvPr>
        </p:nvGraphicFramePr>
        <p:xfrm>
          <a:off x="618930" y="1059629"/>
          <a:ext cx="10954139" cy="4738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807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116" y="1528482"/>
            <a:ext cx="10929768" cy="1569660"/>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An illustration of sufficiency</a:t>
            </a:r>
          </a:p>
          <a:p>
            <a:pPr algn="ctr"/>
            <a:r>
              <a:rPr lang="en-US" sz="4800" dirty="0">
                <a:latin typeface="Arial" panose="020B0604020202020204" pitchFamily="34" charset="0"/>
                <a:cs typeface="Arial" panose="020B0604020202020204" pitchFamily="34" charset="0"/>
              </a:rPr>
              <a:t>in the context of Homosexuality</a:t>
            </a:r>
          </a:p>
        </p:txBody>
      </p:sp>
      <p:sp>
        <p:nvSpPr>
          <p:cNvPr id="3" name="TextBox 2"/>
          <p:cNvSpPr txBox="1"/>
          <p:nvPr/>
        </p:nvSpPr>
        <p:spPr>
          <a:xfrm>
            <a:off x="1519335" y="3914192"/>
            <a:ext cx="9153330"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Experience interprets the Bible.</a:t>
            </a:r>
          </a:p>
        </p:txBody>
      </p:sp>
    </p:spTree>
    <p:extLst>
      <p:ext uri="{BB962C8B-B14F-4D97-AF65-F5344CB8AC3E}">
        <p14:creationId xmlns:p14="http://schemas.microsoft.com/office/powerpoint/2010/main" val="337826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Concerns about the Belhar:</a:t>
            </a:r>
          </a:p>
        </p:txBody>
      </p:sp>
      <p:sp>
        <p:nvSpPr>
          <p:cNvPr id="3" name="TextBox 2"/>
          <p:cNvSpPr txBox="1"/>
          <p:nvPr/>
        </p:nvSpPr>
        <p:spPr>
          <a:xfrm>
            <a:off x="1492898" y="195942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  What the Belhar </a:t>
            </a:r>
            <a:r>
              <a:rPr lang="en-US" sz="4400" u="sng" dirty="0">
                <a:latin typeface="Arial" panose="020B0604020202020204" pitchFamily="34" charset="0"/>
                <a:cs typeface="Arial" panose="020B0604020202020204" pitchFamily="34" charset="0"/>
              </a:rPr>
              <a:t>Doesn’t</a:t>
            </a:r>
            <a:r>
              <a:rPr lang="en-US" sz="4400" dirty="0">
                <a:latin typeface="Arial" panose="020B0604020202020204" pitchFamily="34" charset="0"/>
                <a:cs typeface="Arial" panose="020B0604020202020204" pitchFamily="34" charset="0"/>
              </a:rPr>
              <a:t> Say:</a:t>
            </a:r>
          </a:p>
        </p:txBody>
      </p:sp>
      <p:sp>
        <p:nvSpPr>
          <p:cNvPr id="5" name="TextBox 4"/>
          <p:cNvSpPr txBox="1"/>
          <p:nvPr/>
        </p:nvSpPr>
        <p:spPr>
          <a:xfrm>
            <a:off x="2388636" y="5520226"/>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  It is a ministry statement.</a:t>
            </a:r>
          </a:p>
        </p:txBody>
      </p:sp>
      <p:sp>
        <p:nvSpPr>
          <p:cNvPr id="6" name="TextBox 5"/>
          <p:cNvSpPr txBox="1"/>
          <p:nvPr/>
        </p:nvSpPr>
        <p:spPr>
          <a:xfrm>
            <a:off x="2388636" y="3070169"/>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It is not a doctrinal standard.</a:t>
            </a:r>
          </a:p>
        </p:txBody>
      </p:sp>
      <p:sp>
        <p:nvSpPr>
          <p:cNvPr id="7" name="TextBox 6"/>
          <p:cNvSpPr txBox="1"/>
          <p:nvPr/>
        </p:nvSpPr>
        <p:spPr>
          <a:xfrm>
            <a:off x="2388636" y="4295197"/>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  It cannot stand alone.</a:t>
            </a:r>
          </a:p>
        </p:txBody>
      </p:sp>
    </p:spTree>
    <p:extLst>
      <p:ext uri="{BB962C8B-B14F-4D97-AF65-F5344CB8AC3E}">
        <p14:creationId xmlns:p14="http://schemas.microsoft.com/office/powerpoint/2010/main" val="294101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116" y="1528482"/>
            <a:ext cx="10929768"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In other words, in the progressive’s view,</a:t>
            </a:r>
          </a:p>
          <a:p>
            <a:pPr algn="ctr"/>
            <a:r>
              <a:rPr lang="en-US" sz="4000" dirty="0">
                <a:latin typeface="Arial" panose="020B0604020202020204" pitchFamily="34" charset="0"/>
                <a:cs typeface="Arial" panose="020B0604020202020204" pitchFamily="34" charset="0"/>
              </a:rPr>
              <a:t>the Bible alone</a:t>
            </a:r>
          </a:p>
          <a:p>
            <a:pPr algn="ctr"/>
            <a:r>
              <a:rPr lang="en-US" sz="4000" dirty="0">
                <a:latin typeface="Arial" panose="020B0604020202020204" pitchFamily="34" charset="0"/>
                <a:cs typeface="Arial" panose="020B0604020202020204" pitchFamily="34" charset="0"/>
              </a:rPr>
              <a:t>is not sufficient to equip us</a:t>
            </a:r>
          </a:p>
          <a:p>
            <a:pPr algn="ctr"/>
            <a:r>
              <a:rPr lang="en-US" sz="4000" dirty="0">
                <a:latin typeface="Arial" panose="020B0604020202020204" pitchFamily="34" charset="0"/>
                <a:cs typeface="Arial" panose="020B0604020202020204" pitchFamily="34" charset="0"/>
              </a:rPr>
              <a:t>for life and service.</a:t>
            </a:r>
          </a:p>
        </p:txBody>
      </p:sp>
    </p:spTree>
    <p:extLst>
      <p:ext uri="{BB962C8B-B14F-4D97-AF65-F5344CB8AC3E}">
        <p14:creationId xmlns:p14="http://schemas.microsoft.com/office/powerpoint/2010/main" val="70728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116" y="581809"/>
            <a:ext cx="10929768"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 Simplified Explanation</a:t>
            </a:r>
          </a:p>
          <a:p>
            <a:pPr algn="ctr"/>
            <a:r>
              <a:rPr lang="en-US" sz="4000" dirty="0">
                <a:latin typeface="Arial" panose="020B0604020202020204" pitchFamily="34" charset="0"/>
                <a:cs typeface="Arial" panose="020B0604020202020204" pitchFamily="34" charset="0"/>
              </a:rPr>
              <a:t>of the Different Views</a:t>
            </a:r>
          </a:p>
          <a:p>
            <a:pPr algn="ctr"/>
            <a:r>
              <a:rPr lang="en-US" sz="4000" dirty="0">
                <a:latin typeface="Arial" panose="020B0604020202020204" pitchFamily="34" charset="0"/>
                <a:cs typeface="Arial" panose="020B0604020202020204" pitchFamily="34" charset="0"/>
              </a:rPr>
              <a:t>on the Sufficiency of Scripture:</a:t>
            </a:r>
          </a:p>
        </p:txBody>
      </p:sp>
      <p:sp>
        <p:nvSpPr>
          <p:cNvPr id="3" name="TextBox 2"/>
          <p:cNvSpPr txBox="1"/>
          <p:nvPr/>
        </p:nvSpPr>
        <p:spPr>
          <a:xfrm>
            <a:off x="631116" y="2843764"/>
            <a:ext cx="10929768"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In the orthodox view,</a:t>
            </a:r>
          </a:p>
          <a:p>
            <a:pPr algn="ctr"/>
            <a:r>
              <a:rPr lang="en-US" sz="4000" dirty="0">
                <a:latin typeface="Arial" panose="020B0604020202020204" pitchFamily="34" charset="0"/>
                <a:cs typeface="Arial" panose="020B0604020202020204" pitchFamily="34" charset="0"/>
              </a:rPr>
              <a:t>Scripture interprets culture.</a:t>
            </a:r>
          </a:p>
        </p:txBody>
      </p:sp>
      <p:sp>
        <p:nvSpPr>
          <p:cNvPr id="4" name="TextBox 3"/>
          <p:cNvSpPr txBox="1"/>
          <p:nvPr/>
        </p:nvSpPr>
        <p:spPr>
          <a:xfrm>
            <a:off x="631116" y="4490167"/>
            <a:ext cx="10929768"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In the progressive view,</a:t>
            </a:r>
          </a:p>
          <a:p>
            <a:pPr algn="ctr"/>
            <a:r>
              <a:rPr lang="en-US" sz="4000" dirty="0">
                <a:latin typeface="Arial" panose="020B0604020202020204" pitchFamily="34" charset="0"/>
                <a:cs typeface="Arial" panose="020B0604020202020204" pitchFamily="34" charset="0"/>
              </a:rPr>
              <a:t>culture interprets Scripture.</a:t>
            </a:r>
          </a:p>
        </p:txBody>
      </p:sp>
    </p:spTree>
    <p:extLst>
      <p:ext uri="{BB962C8B-B14F-4D97-AF65-F5344CB8AC3E}">
        <p14:creationId xmlns:p14="http://schemas.microsoft.com/office/powerpoint/2010/main" val="13400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40" y="614082"/>
            <a:ext cx="10929768"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Application:</a:t>
            </a:r>
          </a:p>
        </p:txBody>
      </p:sp>
      <p:sp>
        <p:nvSpPr>
          <p:cNvPr id="3" name="TextBox 2"/>
          <p:cNvSpPr txBox="1"/>
          <p:nvPr/>
        </p:nvSpPr>
        <p:spPr>
          <a:xfrm>
            <a:off x="1520889" y="2136710"/>
            <a:ext cx="9134669"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In the past 50 years,</a:t>
            </a:r>
          </a:p>
          <a:p>
            <a:pPr algn="ctr"/>
            <a:r>
              <a:rPr lang="en-US" sz="4000" dirty="0">
                <a:latin typeface="Arial" panose="020B0604020202020204" pitchFamily="34" charset="0"/>
                <a:cs typeface="Arial" panose="020B0604020202020204" pitchFamily="34" charset="0"/>
              </a:rPr>
              <a:t>new interpretations of the Bible</a:t>
            </a:r>
          </a:p>
          <a:p>
            <a:pPr algn="ctr"/>
            <a:r>
              <a:rPr lang="en-US" sz="4000" dirty="0">
                <a:latin typeface="Arial" panose="020B0604020202020204" pitchFamily="34" charset="0"/>
                <a:cs typeface="Arial" panose="020B0604020202020204" pitchFamily="34" charset="0"/>
              </a:rPr>
              <a:t>have developed in the areas of:</a:t>
            </a:r>
          </a:p>
        </p:txBody>
      </p:sp>
      <p:sp>
        <p:nvSpPr>
          <p:cNvPr id="4" name="TextBox 3"/>
          <p:cNvSpPr txBox="1"/>
          <p:nvPr/>
        </p:nvSpPr>
        <p:spPr>
          <a:xfrm>
            <a:off x="1520889" y="4398001"/>
            <a:ext cx="9134669"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Role of Women in the Church</a:t>
            </a:r>
          </a:p>
        </p:txBody>
      </p:sp>
      <p:sp>
        <p:nvSpPr>
          <p:cNvPr id="5" name="TextBox 4"/>
          <p:cNvSpPr txBox="1"/>
          <p:nvPr/>
        </p:nvSpPr>
        <p:spPr>
          <a:xfrm>
            <a:off x="1520889" y="5296850"/>
            <a:ext cx="9134669"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Gender and Marriage</a:t>
            </a:r>
          </a:p>
        </p:txBody>
      </p:sp>
    </p:spTree>
    <p:extLst>
      <p:ext uri="{BB962C8B-B14F-4D97-AF65-F5344CB8AC3E}">
        <p14:creationId xmlns:p14="http://schemas.microsoft.com/office/powerpoint/2010/main" val="279116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40" y="614082"/>
            <a:ext cx="10929768"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Application:</a:t>
            </a:r>
          </a:p>
        </p:txBody>
      </p:sp>
      <p:sp>
        <p:nvSpPr>
          <p:cNvPr id="3" name="TextBox 2"/>
          <p:cNvSpPr txBox="1"/>
          <p:nvPr/>
        </p:nvSpPr>
        <p:spPr>
          <a:xfrm>
            <a:off x="1520889" y="2136710"/>
            <a:ext cx="913466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Has the </a:t>
            </a:r>
            <a:r>
              <a:rPr lang="en-US" sz="4000" dirty="0">
                <a:solidFill>
                  <a:srgbClr val="FFFF00"/>
                </a:solidFill>
                <a:latin typeface="Arial" panose="020B0604020202020204" pitchFamily="34" charset="0"/>
                <a:cs typeface="Arial" panose="020B0604020202020204" pitchFamily="34" charset="0"/>
              </a:rPr>
              <a:t>Bible</a:t>
            </a:r>
            <a:r>
              <a:rPr lang="en-US" sz="4000" dirty="0">
                <a:latin typeface="Arial" panose="020B0604020202020204" pitchFamily="34" charset="0"/>
                <a:cs typeface="Arial" panose="020B0604020202020204" pitchFamily="34" charset="0"/>
              </a:rPr>
              <a:t> changed</a:t>
            </a:r>
          </a:p>
          <a:p>
            <a:pPr algn="ctr"/>
            <a:r>
              <a:rPr lang="en-US" sz="4000" dirty="0">
                <a:latin typeface="Arial" panose="020B0604020202020204" pitchFamily="34" charset="0"/>
                <a:cs typeface="Arial" panose="020B0604020202020204" pitchFamily="34" charset="0"/>
              </a:rPr>
              <a:t>in the past 50 years?</a:t>
            </a:r>
          </a:p>
        </p:txBody>
      </p:sp>
      <p:sp>
        <p:nvSpPr>
          <p:cNvPr id="6" name="TextBox 5"/>
          <p:cNvSpPr txBox="1"/>
          <p:nvPr/>
        </p:nvSpPr>
        <p:spPr>
          <a:xfrm>
            <a:off x="1520888" y="3782448"/>
            <a:ext cx="913466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Has our </a:t>
            </a:r>
            <a:r>
              <a:rPr lang="en-US" sz="4000" dirty="0">
                <a:solidFill>
                  <a:srgbClr val="FFFF00"/>
                </a:solidFill>
                <a:latin typeface="Arial" panose="020B0604020202020204" pitchFamily="34" charset="0"/>
                <a:cs typeface="Arial" panose="020B0604020202020204" pitchFamily="34" charset="0"/>
              </a:rPr>
              <a:t>culture</a:t>
            </a:r>
            <a:r>
              <a:rPr lang="en-US" sz="4000" dirty="0">
                <a:latin typeface="Arial" panose="020B0604020202020204" pitchFamily="34" charset="0"/>
                <a:cs typeface="Arial" panose="020B0604020202020204" pitchFamily="34" charset="0"/>
              </a:rPr>
              <a:t> changed</a:t>
            </a:r>
          </a:p>
          <a:p>
            <a:pPr algn="ctr"/>
            <a:r>
              <a:rPr lang="en-US" sz="4000" dirty="0">
                <a:latin typeface="Arial" panose="020B0604020202020204" pitchFamily="34" charset="0"/>
                <a:cs typeface="Arial" panose="020B0604020202020204" pitchFamily="34" charset="0"/>
              </a:rPr>
              <a:t>in the past 50 years?</a:t>
            </a:r>
          </a:p>
        </p:txBody>
      </p:sp>
    </p:spTree>
    <p:extLst>
      <p:ext uri="{BB962C8B-B14F-4D97-AF65-F5344CB8AC3E}">
        <p14:creationId xmlns:p14="http://schemas.microsoft.com/office/powerpoint/2010/main" val="28076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40" y="614082"/>
            <a:ext cx="10929768"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Application:</a:t>
            </a:r>
          </a:p>
        </p:txBody>
      </p:sp>
      <p:sp>
        <p:nvSpPr>
          <p:cNvPr id="3" name="TextBox 2"/>
          <p:cNvSpPr txBox="1"/>
          <p:nvPr/>
        </p:nvSpPr>
        <p:spPr>
          <a:xfrm>
            <a:off x="623338" y="1922106"/>
            <a:ext cx="10929767"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Then, in regards to these new interpretations,</a:t>
            </a:r>
          </a:p>
          <a:p>
            <a:pPr algn="ctr"/>
            <a:r>
              <a:rPr lang="en-US" sz="4000" dirty="0">
                <a:latin typeface="Arial" panose="020B0604020202020204" pitchFamily="34" charset="0"/>
                <a:cs typeface="Arial" panose="020B0604020202020204" pitchFamily="34" charset="0"/>
              </a:rPr>
              <a:t>do you think:</a:t>
            </a:r>
          </a:p>
          <a:p>
            <a:pPr algn="ctr"/>
            <a:r>
              <a:rPr lang="en-US" sz="4000" dirty="0">
                <a:latin typeface="Arial" panose="020B0604020202020204" pitchFamily="34" charset="0"/>
                <a:cs typeface="Arial" panose="020B0604020202020204" pitchFamily="34" charset="0"/>
              </a:rPr>
              <a:t>the Bible is interpreting our culture</a:t>
            </a:r>
          </a:p>
          <a:p>
            <a:pPr algn="ctr"/>
            <a:r>
              <a:rPr lang="en-US" sz="4000" dirty="0">
                <a:latin typeface="Arial" panose="020B0604020202020204" pitchFamily="34" charset="0"/>
                <a:cs typeface="Arial" panose="020B0604020202020204" pitchFamily="34" charset="0"/>
              </a:rPr>
              <a:t>or our culture is interpreting the Bible?</a:t>
            </a:r>
          </a:p>
        </p:txBody>
      </p:sp>
      <p:sp>
        <p:nvSpPr>
          <p:cNvPr id="6" name="TextBox 5"/>
          <p:cNvSpPr txBox="1"/>
          <p:nvPr/>
        </p:nvSpPr>
        <p:spPr>
          <a:xfrm>
            <a:off x="1520886" y="4808281"/>
            <a:ext cx="913466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Answer:</a:t>
            </a:r>
          </a:p>
          <a:p>
            <a:pPr algn="ctr"/>
            <a:r>
              <a:rPr lang="en-US" sz="4000" dirty="0">
                <a:latin typeface="Arial" panose="020B0604020202020204" pitchFamily="34" charset="0"/>
                <a:cs typeface="Arial" panose="020B0604020202020204" pitchFamily="34" charset="0"/>
              </a:rPr>
              <a:t>Culture is interpreting the Bible!</a:t>
            </a:r>
          </a:p>
        </p:txBody>
      </p:sp>
    </p:spTree>
    <p:extLst>
      <p:ext uri="{BB962C8B-B14F-4D97-AF65-F5344CB8AC3E}">
        <p14:creationId xmlns:p14="http://schemas.microsoft.com/office/powerpoint/2010/main" val="6856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78865" cy="7003228"/>
          </a:xfrm>
          <a:prstGeom prst="rect">
            <a:avLst/>
          </a:prstGeom>
        </p:spPr>
      </p:pic>
    </p:spTree>
    <p:extLst>
      <p:ext uri="{BB962C8B-B14F-4D97-AF65-F5344CB8AC3E}">
        <p14:creationId xmlns:p14="http://schemas.microsoft.com/office/powerpoint/2010/main" val="17040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6828" y="841291"/>
            <a:ext cx="9116009" cy="3785652"/>
          </a:xfrm>
          <a:prstGeom prst="rect">
            <a:avLst/>
          </a:prstGeom>
          <a:noFill/>
        </p:spPr>
        <p:txBody>
          <a:bodyPr wrap="square" rtlCol="0">
            <a:spAutoFit/>
          </a:bodyPr>
          <a:lstStyle/>
          <a:p>
            <a:pPr algn="ctr"/>
            <a:r>
              <a:rPr lang="en-US" sz="8000" dirty="0">
                <a:solidFill>
                  <a:srgbClr val="92D050"/>
                </a:solidFill>
                <a:latin typeface="Arial" panose="020B0604020202020204" pitchFamily="34" charset="0"/>
                <a:cs typeface="Arial" panose="020B0604020202020204" pitchFamily="34" charset="0"/>
              </a:rPr>
              <a:t>Questions</a:t>
            </a:r>
          </a:p>
          <a:p>
            <a:pPr algn="ctr"/>
            <a:r>
              <a:rPr lang="en-US" sz="8000" dirty="0">
                <a:solidFill>
                  <a:srgbClr val="92D050"/>
                </a:solidFill>
                <a:latin typeface="Arial" panose="020B0604020202020204" pitchFamily="34" charset="0"/>
                <a:cs typeface="Arial" panose="020B0604020202020204" pitchFamily="34" charset="0"/>
              </a:rPr>
              <a:t>and</a:t>
            </a:r>
          </a:p>
          <a:p>
            <a:pPr algn="ctr"/>
            <a:r>
              <a:rPr lang="en-US" sz="8000" dirty="0">
                <a:solidFill>
                  <a:srgbClr val="92D050"/>
                </a:solidFill>
                <a:latin typeface="Arial" panose="020B0604020202020204" pitchFamily="34" charset="0"/>
                <a:cs typeface="Arial" panose="020B0604020202020204" pitchFamily="34" charset="0"/>
              </a:rPr>
              <a:t>Discussion</a:t>
            </a:r>
          </a:p>
        </p:txBody>
      </p:sp>
      <p:sp>
        <p:nvSpPr>
          <p:cNvPr id="3" name="TextBox 2"/>
          <p:cNvSpPr txBox="1"/>
          <p:nvPr/>
        </p:nvSpPr>
        <p:spPr>
          <a:xfrm>
            <a:off x="1516828" y="5325035"/>
            <a:ext cx="917627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Note: We still have more to cover today!</a:t>
            </a:r>
          </a:p>
        </p:txBody>
      </p:sp>
    </p:spTree>
    <p:extLst>
      <p:ext uri="{BB962C8B-B14F-4D97-AF65-F5344CB8AC3E}">
        <p14:creationId xmlns:p14="http://schemas.microsoft.com/office/powerpoint/2010/main" val="406580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551" y="1632856"/>
            <a:ext cx="9116009" cy="2862322"/>
          </a:xfrm>
          <a:prstGeom prst="rect">
            <a:avLst/>
          </a:prstGeom>
          <a:noFill/>
        </p:spPr>
        <p:txBody>
          <a:bodyPr wrap="square" rtlCol="0">
            <a:spAutoFit/>
          </a:bodyPr>
          <a:lstStyle/>
          <a:p>
            <a:pPr algn="ctr"/>
            <a:r>
              <a:rPr lang="en-US" sz="6000" dirty="0">
                <a:solidFill>
                  <a:srgbClr val="92D050"/>
                </a:solidFill>
                <a:latin typeface="Arial" panose="020B0604020202020204" pitchFamily="34" charset="0"/>
                <a:cs typeface="Arial" panose="020B0604020202020204" pitchFamily="34" charset="0"/>
              </a:rPr>
              <a:t>A Brief History of the</a:t>
            </a:r>
          </a:p>
          <a:p>
            <a:pPr algn="ctr"/>
            <a:r>
              <a:rPr lang="en-US" sz="6000" dirty="0">
                <a:solidFill>
                  <a:srgbClr val="92D050"/>
                </a:solidFill>
                <a:latin typeface="Arial" panose="020B0604020202020204" pitchFamily="34" charset="0"/>
                <a:cs typeface="Arial" panose="020B0604020202020204" pitchFamily="34" charset="0"/>
              </a:rPr>
              <a:t>Subject of Homosexuality</a:t>
            </a:r>
          </a:p>
          <a:p>
            <a:pPr algn="ctr"/>
            <a:r>
              <a:rPr lang="en-US" sz="6000" dirty="0">
                <a:solidFill>
                  <a:srgbClr val="92D050"/>
                </a:solidFill>
                <a:latin typeface="Arial" panose="020B0604020202020204" pitchFamily="34" charset="0"/>
                <a:cs typeface="Arial" panose="020B0604020202020204" pitchFamily="34" charset="0"/>
              </a:rPr>
              <a:t>in the RCA</a:t>
            </a:r>
          </a:p>
        </p:txBody>
      </p:sp>
    </p:spTree>
    <p:extLst>
      <p:ext uri="{BB962C8B-B14F-4D97-AF65-F5344CB8AC3E}">
        <p14:creationId xmlns:p14="http://schemas.microsoft.com/office/powerpoint/2010/main" val="18727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378565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1978</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Heterosexuality is not only normal;</a:t>
            </a:r>
          </a:p>
          <a:p>
            <a:pPr algn="ctr"/>
            <a:r>
              <a:rPr lang="en-US" sz="4000" dirty="0">
                <a:latin typeface="Arial" panose="020B0604020202020204" pitchFamily="34" charset="0"/>
                <a:cs typeface="Arial" panose="020B0604020202020204" pitchFamily="34" charset="0"/>
              </a:rPr>
              <a:t>it is normative.</a:t>
            </a:r>
          </a:p>
          <a:p>
            <a:pPr algn="ctr"/>
            <a:r>
              <a:rPr lang="en-US" sz="4000" dirty="0">
                <a:latin typeface="Arial" panose="020B0604020202020204" pitchFamily="34" charset="0"/>
                <a:cs typeface="Arial" panose="020B0604020202020204" pitchFamily="34" charset="0"/>
              </a:rPr>
              <a:t>Homosexual acts are contrary to the will of God for human sexuality.</a:t>
            </a:r>
          </a:p>
        </p:txBody>
      </p:sp>
    </p:spTree>
    <p:extLst>
      <p:ext uri="{BB962C8B-B14F-4D97-AF65-F5344CB8AC3E}">
        <p14:creationId xmlns:p14="http://schemas.microsoft.com/office/powerpoint/2010/main" val="35179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1990</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To adopt as the position of the RCA</a:t>
            </a:r>
          </a:p>
          <a:p>
            <a:pPr algn="ctr"/>
            <a:r>
              <a:rPr lang="en-US" sz="4000" dirty="0">
                <a:latin typeface="Arial" panose="020B0604020202020204" pitchFamily="34" charset="0"/>
                <a:cs typeface="Arial" panose="020B0604020202020204" pitchFamily="34" charset="0"/>
              </a:rPr>
              <a:t>that the practicing homosexual lifestyle</a:t>
            </a:r>
          </a:p>
          <a:p>
            <a:pPr algn="ctr"/>
            <a:r>
              <a:rPr lang="en-US" sz="4000" dirty="0">
                <a:latin typeface="Arial" panose="020B0604020202020204" pitchFamily="34" charset="0"/>
                <a:cs typeface="Arial" panose="020B0604020202020204" pitchFamily="34" charset="0"/>
              </a:rPr>
              <a:t>is contrary to scripture,</a:t>
            </a:r>
          </a:p>
          <a:p>
            <a:pPr algn="ctr"/>
            <a:r>
              <a:rPr lang="en-US" sz="4000" dirty="0">
                <a:latin typeface="Arial" panose="020B0604020202020204" pitchFamily="34" charset="0"/>
                <a:cs typeface="Arial" panose="020B0604020202020204" pitchFamily="34" charset="0"/>
              </a:rPr>
              <a:t>while at the same encouraging love</a:t>
            </a:r>
          </a:p>
          <a:p>
            <a:pPr algn="ctr"/>
            <a:r>
              <a:rPr lang="en-US" sz="4000" dirty="0">
                <a:latin typeface="Arial" panose="020B0604020202020204" pitchFamily="34" charset="0"/>
                <a:cs typeface="Arial" panose="020B0604020202020204" pitchFamily="34" charset="0"/>
              </a:rPr>
              <a:t>and sensitivity towards such persons</a:t>
            </a:r>
          </a:p>
          <a:p>
            <a:pPr algn="ctr"/>
            <a:r>
              <a:rPr lang="en-US" sz="4000" dirty="0">
                <a:latin typeface="Arial" panose="020B0604020202020204" pitchFamily="34" charset="0"/>
                <a:cs typeface="Arial" panose="020B0604020202020204" pitchFamily="34" charset="0"/>
              </a:rPr>
              <a:t>as fellow human beings.</a:t>
            </a:r>
          </a:p>
        </p:txBody>
      </p:sp>
    </p:spTree>
    <p:extLst>
      <p:ext uri="{BB962C8B-B14F-4D97-AF65-F5344CB8AC3E}">
        <p14:creationId xmlns:p14="http://schemas.microsoft.com/office/powerpoint/2010/main" val="41000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8212" y="671804"/>
            <a:ext cx="91066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Concerns about the Belhar:</a:t>
            </a:r>
          </a:p>
        </p:txBody>
      </p:sp>
      <p:sp>
        <p:nvSpPr>
          <p:cNvPr id="3" name="TextBox 2"/>
          <p:cNvSpPr txBox="1"/>
          <p:nvPr/>
        </p:nvSpPr>
        <p:spPr>
          <a:xfrm>
            <a:off x="1492898" y="195942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2)  What the Belhar </a:t>
            </a:r>
            <a:r>
              <a:rPr lang="en-US" sz="4400" u="sng" dirty="0">
                <a:latin typeface="Arial" panose="020B0604020202020204" pitchFamily="34" charset="0"/>
                <a:cs typeface="Arial" panose="020B0604020202020204" pitchFamily="34" charset="0"/>
              </a:rPr>
              <a:t>Might</a:t>
            </a:r>
            <a:r>
              <a:rPr lang="en-US" sz="4400" dirty="0">
                <a:latin typeface="Arial" panose="020B0604020202020204" pitchFamily="34" charset="0"/>
                <a:cs typeface="Arial" panose="020B0604020202020204" pitchFamily="34" charset="0"/>
              </a:rPr>
              <a:t> Say:</a:t>
            </a:r>
          </a:p>
        </p:txBody>
      </p:sp>
      <p:sp>
        <p:nvSpPr>
          <p:cNvPr id="5" name="TextBox 4"/>
          <p:cNvSpPr txBox="1"/>
          <p:nvPr/>
        </p:nvSpPr>
        <p:spPr>
          <a:xfrm>
            <a:off x="2444620" y="4248538"/>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  Open to interpretation.</a:t>
            </a:r>
          </a:p>
        </p:txBody>
      </p:sp>
      <p:sp>
        <p:nvSpPr>
          <p:cNvPr id="6" name="TextBox 5"/>
          <p:cNvSpPr txBox="1"/>
          <p:nvPr/>
        </p:nvSpPr>
        <p:spPr>
          <a:xfrm>
            <a:off x="2444620" y="3022470"/>
            <a:ext cx="917199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Lack of theological precision.</a:t>
            </a:r>
          </a:p>
        </p:txBody>
      </p:sp>
    </p:spTree>
    <p:extLst>
      <p:ext uri="{BB962C8B-B14F-4D97-AF65-F5344CB8AC3E}">
        <p14:creationId xmlns:p14="http://schemas.microsoft.com/office/powerpoint/2010/main" val="82019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378565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2005</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The Rev. Dr. Norman </a:t>
            </a:r>
            <a:r>
              <a:rPr lang="en-US" sz="4000" dirty="0" err="1">
                <a:latin typeface="Arial" panose="020B0604020202020204" pitchFamily="34" charset="0"/>
                <a:cs typeface="Arial" panose="020B0604020202020204" pitchFamily="34" charset="0"/>
              </a:rPr>
              <a:t>Kansfield</a:t>
            </a:r>
            <a:r>
              <a:rPr lang="en-US" sz="4000" dirty="0">
                <a:latin typeface="Arial" panose="020B0604020202020204" pitchFamily="34" charset="0"/>
                <a:cs typeface="Arial" panose="020B0604020202020204" pitchFamily="34" charset="0"/>
              </a:rPr>
              <a:t> was convicted</a:t>
            </a:r>
          </a:p>
          <a:p>
            <a:pPr algn="ctr"/>
            <a:r>
              <a:rPr lang="en-US" sz="4000" dirty="0">
                <a:latin typeface="Arial" panose="020B0604020202020204" pitchFamily="34" charset="0"/>
                <a:cs typeface="Arial" panose="020B0604020202020204" pitchFamily="34" charset="0"/>
              </a:rPr>
              <a:t>by the General Synod of violating his vows</a:t>
            </a:r>
          </a:p>
          <a:p>
            <a:pPr algn="ctr"/>
            <a:r>
              <a:rPr lang="en-US" sz="4000" dirty="0">
                <a:latin typeface="Arial" panose="020B0604020202020204" pitchFamily="34" charset="0"/>
                <a:cs typeface="Arial" panose="020B0604020202020204" pitchFamily="34" charset="0"/>
              </a:rPr>
              <a:t>as a General Synod Professor of Theology</a:t>
            </a:r>
          </a:p>
          <a:p>
            <a:pPr algn="ctr"/>
            <a:r>
              <a:rPr lang="en-US" sz="4000" dirty="0">
                <a:latin typeface="Arial" panose="020B0604020202020204" pitchFamily="34" charset="0"/>
                <a:cs typeface="Arial" panose="020B0604020202020204" pitchFamily="34" charset="0"/>
              </a:rPr>
              <a:t>and as a Minister of Word and Sacrament.</a:t>
            </a:r>
          </a:p>
        </p:txBody>
      </p:sp>
    </p:spTree>
    <p:extLst>
      <p:ext uri="{BB962C8B-B14F-4D97-AF65-F5344CB8AC3E}">
        <p14:creationId xmlns:p14="http://schemas.microsoft.com/office/powerpoint/2010/main" val="27397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31700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2005</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The General Synod accepted as new business:</a:t>
            </a:r>
          </a:p>
          <a:p>
            <a:pPr algn="ctr"/>
            <a:r>
              <a:rPr lang="en-US" sz="4000" dirty="0">
                <a:latin typeface="Arial" panose="020B0604020202020204" pitchFamily="34" charset="0"/>
                <a:cs typeface="Arial" panose="020B0604020202020204" pitchFamily="34" charset="0"/>
              </a:rPr>
              <a:t>“Engage in Dialogue</a:t>
            </a:r>
          </a:p>
          <a:p>
            <a:pPr algn="ctr"/>
            <a:r>
              <a:rPr lang="en-US" sz="4000" dirty="0">
                <a:latin typeface="Arial" panose="020B0604020202020204" pitchFamily="34" charset="0"/>
                <a:cs typeface="Arial" panose="020B0604020202020204" pitchFamily="34" charset="0"/>
              </a:rPr>
              <a:t>or Hold Us Accountable, Too.”</a:t>
            </a:r>
          </a:p>
        </p:txBody>
      </p:sp>
    </p:spTree>
    <p:extLst>
      <p:ext uri="{BB962C8B-B14F-4D97-AF65-F5344CB8AC3E}">
        <p14:creationId xmlns:p14="http://schemas.microsoft.com/office/powerpoint/2010/main" val="395295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935" y="653143"/>
            <a:ext cx="11700587"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“Engage in Dialogue or Hold Us Accountable, Too.”</a:t>
            </a:r>
          </a:p>
        </p:txBody>
      </p:sp>
      <p:sp>
        <p:nvSpPr>
          <p:cNvPr id="3" name="TextBox 2"/>
          <p:cNvSpPr txBox="1"/>
          <p:nvPr/>
        </p:nvSpPr>
        <p:spPr>
          <a:xfrm>
            <a:off x="503853" y="2323323"/>
            <a:ext cx="10991461"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We believe that committed same-sex relationships are not sinful,</a:t>
            </a:r>
          </a:p>
          <a:p>
            <a:pPr algn="ctr"/>
            <a:r>
              <a:rPr lang="en-US" sz="4000" dirty="0">
                <a:latin typeface="Arial" panose="020B0604020202020204" pitchFamily="34" charset="0"/>
                <a:cs typeface="Arial" panose="020B0604020202020204" pitchFamily="34" charset="0"/>
              </a:rPr>
              <a:t>but rather a blessing from God.</a:t>
            </a:r>
          </a:p>
        </p:txBody>
      </p:sp>
    </p:spTree>
    <p:extLst>
      <p:ext uri="{BB962C8B-B14F-4D97-AF65-F5344CB8AC3E}">
        <p14:creationId xmlns:p14="http://schemas.microsoft.com/office/powerpoint/2010/main" val="17214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935" y="653143"/>
            <a:ext cx="11700587"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“Engage in Dialogue or Hold Us Accountable, Too.”</a:t>
            </a:r>
          </a:p>
        </p:txBody>
      </p:sp>
      <p:sp>
        <p:nvSpPr>
          <p:cNvPr id="3" name="TextBox 2"/>
          <p:cNvSpPr txBox="1"/>
          <p:nvPr/>
        </p:nvSpPr>
        <p:spPr>
          <a:xfrm>
            <a:off x="503853" y="2323323"/>
            <a:ext cx="10991461" cy="378565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We believe that the Reformed Church in America ought to confess its sinfulness in adhering for too long to an oppressive position on homosexuality and ought to seek the forgiveness of its lesbian, gay, bi-sexual and transgendered brothers and sisters.</a:t>
            </a:r>
          </a:p>
        </p:txBody>
      </p:sp>
    </p:spTree>
    <p:extLst>
      <p:ext uri="{BB962C8B-B14F-4D97-AF65-F5344CB8AC3E}">
        <p14:creationId xmlns:p14="http://schemas.microsoft.com/office/powerpoint/2010/main" val="250202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2005</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“Room for All” (</a:t>
            </a:r>
            <a:r>
              <a:rPr lang="en-US" sz="4000" dirty="0" err="1">
                <a:latin typeface="Arial" panose="020B0604020202020204" pitchFamily="34" charset="0"/>
                <a:cs typeface="Arial" panose="020B0604020202020204" pitchFamily="34" charset="0"/>
              </a:rPr>
              <a:t>RfA</a:t>
            </a:r>
            <a:r>
              <a:rPr lang="en-US" sz="4000" dirty="0">
                <a:latin typeface="Arial" panose="020B0604020202020204" pitchFamily="34" charset="0"/>
                <a:cs typeface="Arial" panose="020B0604020202020204" pitchFamily="34" charset="0"/>
              </a:rPr>
              <a:t>) was founded.</a:t>
            </a:r>
          </a:p>
        </p:txBody>
      </p:sp>
    </p:spTree>
    <p:extLst>
      <p:ext uri="{BB962C8B-B14F-4D97-AF65-F5344CB8AC3E}">
        <p14:creationId xmlns:p14="http://schemas.microsoft.com/office/powerpoint/2010/main" val="20149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Room for All’s Vision and Mission:</a:t>
            </a:r>
          </a:p>
        </p:txBody>
      </p:sp>
      <p:sp>
        <p:nvSpPr>
          <p:cNvPr id="3" name="TextBox 2"/>
          <p:cNvSpPr txBox="1"/>
          <p:nvPr/>
        </p:nvSpPr>
        <p:spPr>
          <a:xfrm>
            <a:off x="597159" y="1595535"/>
            <a:ext cx="11010123"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Compelled by the inclusive love of God revealed in Jesus Christ and empowered by the Spirit, Room for All is a community of Christ-followers in the Reformed Church in America.</a:t>
            </a:r>
          </a:p>
        </p:txBody>
      </p:sp>
    </p:spTree>
    <p:extLst>
      <p:ext uri="{BB962C8B-B14F-4D97-AF65-F5344CB8AC3E}">
        <p14:creationId xmlns:p14="http://schemas.microsoft.com/office/powerpoint/2010/main" val="306460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Room for All’s Vision and Mission:</a:t>
            </a:r>
          </a:p>
        </p:txBody>
      </p:sp>
      <p:sp>
        <p:nvSpPr>
          <p:cNvPr id="3" name="TextBox 2"/>
          <p:cNvSpPr txBox="1"/>
          <p:nvPr/>
        </p:nvSpPr>
        <p:spPr>
          <a:xfrm>
            <a:off x="597159" y="1595535"/>
            <a:ext cx="11010123"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Our vision and mission statements indicate our commitment to the welcome and affirmation of lesbian, gay, bisexual, transgender and queer people and their allies...</a:t>
            </a:r>
          </a:p>
        </p:txBody>
      </p:sp>
    </p:spTree>
    <p:extLst>
      <p:ext uri="{BB962C8B-B14F-4D97-AF65-F5344CB8AC3E}">
        <p14:creationId xmlns:p14="http://schemas.microsoft.com/office/powerpoint/2010/main" val="11312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Room for All’s Vision and Mission:</a:t>
            </a:r>
          </a:p>
        </p:txBody>
      </p:sp>
      <p:sp>
        <p:nvSpPr>
          <p:cNvPr id="3" name="TextBox 2"/>
          <p:cNvSpPr txBox="1"/>
          <p:nvPr/>
        </p:nvSpPr>
        <p:spPr>
          <a:xfrm>
            <a:off x="597159" y="1595535"/>
            <a:ext cx="11010123"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and advocate for a radically inclusive welcome and affirmation of the full spectrum of God’s people in all aspects of our congregational and denominational ministries.</a:t>
            </a:r>
          </a:p>
        </p:txBody>
      </p:sp>
    </p:spTree>
    <p:extLst>
      <p:ext uri="{BB962C8B-B14F-4D97-AF65-F5344CB8AC3E}">
        <p14:creationId xmlns:p14="http://schemas.microsoft.com/office/powerpoint/2010/main" val="2492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59" y="653143"/>
            <a:ext cx="11010123"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Room for All Membership:</a:t>
            </a:r>
          </a:p>
        </p:txBody>
      </p:sp>
      <p:sp>
        <p:nvSpPr>
          <p:cNvPr id="3" name="TextBox 2"/>
          <p:cNvSpPr txBox="1"/>
          <p:nvPr/>
        </p:nvSpPr>
        <p:spPr>
          <a:xfrm>
            <a:off x="597159" y="1595535"/>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34 Member congregations</a:t>
            </a:r>
          </a:p>
        </p:txBody>
      </p:sp>
      <p:sp>
        <p:nvSpPr>
          <p:cNvPr id="4" name="TextBox 3"/>
          <p:cNvSpPr txBox="1"/>
          <p:nvPr/>
        </p:nvSpPr>
        <p:spPr>
          <a:xfrm>
            <a:off x="597157" y="2710543"/>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224 RCA pastors who have signed a pledge</a:t>
            </a:r>
          </a:p>
        </p:txBody>
      </p:sp>
      <p:sp>
        <p:nvSpPr>
          <p:cNvPr id="6" name="TextBox 5"/>
          <p:cNvSpPr txBox="1"/>
          <p:nvPr/>
        </p:nvSpPr>
        <p:spPr>
          <a:xfrm>
            <a:off x="597156" y="3825551"/>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9 General Synod Professors (past or current)</a:t>
            </a:r>
          </a:p>
        </p:txBody>
      </p:sp>
      <p:sp>
        <p:nvSpPr>
          <p:cNvPr id="7" name="TextBox 6"/>
          <p:cNvSpPr txBox="1"/>
          <p:nvPr/>
        </p:nvSpPr>
        <p:spPr>
          <a:xfrm>
            <a:off x="1181877" y="5015204"/>
            <a:ext cx="110101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14-21 RCA Staff members (past or current)</a:t>
            </a:r>
          </a:p>
        </p:txBody>
      </p:sp>
    </p:spTree>
    <p:extLst>
      <p:ext uri="{BB962C8B-B14F-4D97-AF65-F5344CB8AC3E}">
        <p14:creationId xmlns:p14="http://schemas.microsoft.com/office/powerpoint/2010/main" val="10312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4620" y="1138335"/>
            <a:ext cx="7333862"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A Pop Quiz</a:t>
            </a:r>
          </a:p>
        </p:txBody>
      </p:sp>
      <p:sp>
        <p:nvSpPr>
          <p:cNvPr id="5" name="TextBox 4"/>
          <p:cNvSpPr txBox="1"/>
          <p:nvPr/>
        </p:nvSpPr>
        <p:spPr>
          <a:xfrm>
            <a:off x="597158" y="2220686"/>
            <a:ext cx="10991461" cy="3631763"/>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Which one of the following three people</a:t>
            </a:r>
          </a:p>
          <a:p>
            <a:pPr algn="ctr"/>
            <a:r>
              <a:rPr lang="en-US" sz="3200" dirty="0">
                <a:latin typeface="Arial" panose="020B0604020202020204" pitchFamily="34" charset="0"/>
                <a:cs typeface="Arial" panose="020B0604020202020204" pitchFamily="34" charset="0"/>
              </a:rPr>
              <a:t>is the one who has made a vow as a RCA minister to:</a:t>
            </a:r>
          </a:p>
          <a:p>
            <a:endParaRPr lang="en-US" sz="3200" dirty="0">
              <a:latin typeface="Arial" panose="020B0604020202020204" pitchFamily="34" charset="0"/>
              <a:cs typeface="Arial" panose="020B0604020202020204" pitchFamily="34" charset="0"/>
            </a:endParaRPr>
          </a:p>
          <a:p>
            <a:pPr algn="ctr">
              <a:spcAft>
                <a:spcPts val="600"/>
              </a:spcAft>
            </a:pPr>
            <a:r>
              <a:rPr lang="en-US" sz="3200" i="1" dirty="0">
                <a:latin typeface="Book Antiqua" panose="02040602050305030304" pitchFamily="18" charset="0"/>
                <a:cs typeface="Arial" panose="020B0604020202020204" pitchFamily="34" charset="0"/>
              </a:rPr>
              <a:t>Accept the Scriptures as the only rule of faith and life</a:t>
            </a:r>
          </a:p>
          <a:p>
            <a:pPr algn="ctr">
              <a:spcAft>
                <a:spcPts val="600"/>
              </a:spcAft>
            </a:pPr>
            <a:r>
              <a:rPr lang="en-US" sz="2800" dirty="0">
                <a:latin typeface="Arial" panose="020B0604020202020204" pitchFamily="34" charset="0"/>
                <a:cs typeface="Arial" panose="020B0604020202020204" pitchFamily="34" charset="0"/>
              </a:rPr>
              <a:t>and to</a:t>
            </a:r>
          </a:p>
          <a:p>
            <a:pPr algn="ctr"/>
            <a:r>
              <a:rPr lang="en-US" sz="3200" i="1" dirty="0">
                <a:latin typeface="Book Antiqua" panose="02040602050305030304" pitchFamily="18" charset="0"/>
                <a:cs typeface="Arial" panose="020B0604020202020204" pitchFamily="34" charset="0"/>
              </a:rPr>
              <a:t>Accept the Standards as historic and faithful</a:t>
            </a:r>
          </a:p>
          <a:p>
            <a:pPr algn="ctr"/>
            <a:r>
              <a:rPr lang="en-US" sz="3200" i="1" dirty="0">
                <a:latin typeface="Book Antiqua" panose="02040602050305030304" pitchFamily="18" charset="0"/>
                <a:cs typeface="Arial" panose="020B0604020202020204" pitchFamily="34" charset="0"/>
              </a:rPr>
              <a:t>witnesses to the Word of God?</a:t>
            </a:r>
          </a:p>
        </p:txBody>
      </p:sp>
    </p:spTree>
    <p:extLst>
      <p:ext uri="{BB962C8B-B14F-4D97-AF65-F5344CB8AC3E}">
        <p14:creationId xmlns:p14="http://schemas.microsoft.com/office/powerpoint/2010/main" val="126623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TotalTime>
  <Words>4801</Words>
  <Application>Microsoft Office PowerPoint</Application>
  <PresentationFormat>Widescreen</PresentationFormat>
  <Paragraphs>622</Paragraphs>
  <Slides>186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186</vt:i4>
      </vt:variant>
    </vt:vector>
  </HeadingPairs>
  <TitlesOfParts>
    <vt:vector size="191" baseType="lpstr">
      <vt:lpstr>MS PGothic</vt:lpstr>
      <vt:lpstr>Arial</vt:lpstr>
      <vt:lpstr>Book Antiqua</vt:lpstr>
      <vt:lpstr>Corbel</vt:lpstr>
      <vt:lpstr>Twilight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Room for All National Conferences</vt:lpstr>
      <vt:lpstr>Regional Conferences and Resources</vt:lpstr>
      <vt:lpstr>Room for All Kids Camp</vt:lpstr>
      <vt:lpstr>PowerPoint Presentation</vt:lpstr>
      <vt:lpstr>Western Seminary Professor Advocates for Full Inclusion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Sanford</dc:creator>
  <cp:lastModifiedBy>Ron Sanford</cp:lastModifiedBy>
  <cp:revision>77</cp:revision>
  <dcterms:created xsi:type="dcterms:W3CDTF">2017-03-23T16:08:44Z</dcterms:created>
  <dcterms:modified xsi:type="dcterms:W3CDTF">2018-02-06T05:01:47Z</dcterms:modified>
</cp:coreProperties>
</file>